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2FCB19-333E-4947-8046-FE6FAF7F3E6D}" v="2" dt="2019-03-09T11:17:35.5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1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3587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833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763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35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08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7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6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525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645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487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8E32-4EEB-4519-83A6-FA4ABF178DC1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C378E-642E-4835-8CBE-6C2D78E1416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614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D03311-864E-7A44-B39F-FF85E513B5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888520"/>
              </p:ext>
            </p:extLst>
          </p:nvPr>
        </p:nvGraphicFramePr>
        <p:xfrm>
          <a:off x="0" y="0"/>
          <a:ext cx="9144001" cy="68841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5986">
                  <a:extLst>
                    <a:ext uri="{9D8B030D-6E8A-4147-A177-3AD203B41FA5}">
                      <a16:colId xmlns:a16="http://schemas.microsoft.com/office/drawing/2014/main" val="692177263"/>
                    </a:ext>
                  </a:extLst>
                </a:gridCol>
                <a:gridCol w="1327897">
                  <a:extLst>
                    <a:ext uri="{9D8B030D-6E8A-4147-A177-3AD203B41FA5}">
                      <a16:colId xmlns:a16="http://schemas.microsoft.com/office/drawing/2014/main" val="428781811"/>
                    </a:ext>
                  </a:extLst>
                </a:gridCol>
                <a:gridCol w="1563220">
                  <a:extLst>
                    <a:ext uri="{9D8B030D-6E8A-4147-A177-3AD203B41FA5}">
                      <a16:colId xmlns:a16="http://schemas.microsoft.com/office/drawing/2014/main" val="2122125017"/>
                    </a:ext>
                  </a:extLst>
                </a:gridCol>
                <a:gridCol w="4756898">
                  <a:extLst>
                    <a:ext uri="{9D8B030D-6E8A-4147-A177-3AD203B41FA5}">
                      <a16:colId xmlns:a16="http://schemas.microsoft.com/office/drawing/2014/main" val="928808196"/>
                    </a:ext>
                  </a:extLst>
                </a:gridCol>
              </a:tblGrid>
              <a:tr h="340362">
                <a:tc gridSpan="4">
                  <a:txBody>
                    <a:bodyPr/>
                    <a:lstStyle/>
                    <a:p>
                      <a:r>
                        <a:rPr lang="en-US" sz="1200" b="1" dirty="0"/>
                        <a:t>Families key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36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Perspective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Research method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Key findings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3494928"/>
                  </a:ext>
                </a:extLst>
              </a:tr>
              <a:tr h="935995">
                <a:tc>
                  <a:txBody>
                    <a:bodyPr/>
                    <a:lstStyle/>
                    <a:p>
                      <a:r>
                        <a:rPr lang="en-GB" sz="1200" b="1" dirty="0"/>
                        <a:t>Parsons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Functionalist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 of other sociologists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Two key functions of the family: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Primary socialisation – children are taught the shared norms and values of society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Stabilisation of adult personality – family relieves stress of life, like a ‘warm bath’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026282"/>
                  </a:ext>
                </a:extLst>
              </a:tr>
              <a:tr h="935442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Zaretsky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Marxist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Work of other sociologists </a:t>
                      </a:r>
                      <a:endParaRPr lang="en-US" sz="12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family serves capitalism through: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Women’s unpaid labour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Passing on of advantage in families </a:t>
                      </a:r>
                      <a:r>
                        <a:rPr lang="en-GB" sz="1200" dirty="0" err="1"/>
                        <a:t>eg</a:t>
                      </a:r>
                      <a:r>
                        <a:rPr lang="en-GB" sz="1200" dirty="0"/>
                        <a:t> inheritance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Unit of consumption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3436001"/>
                  </a:ext>
                </a:extLst>
              </a:tr>
              <a:tr h="935995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Delphy</a:t>
                      </a:r>
                      <a:r>
                        <a:rPr lang="en-GB" sz="1200" b="1" dirty="0"/>
                        <a:t> and Leonard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Radical feminist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 of other sociologists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Family is patriarchal because: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Women are exploited economically – labour is used by their husbands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Family is hierarchical – men at the top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Patriarchal family reflects patriarchal society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2784779"/>
                  </a:ext>
                </a:extLst>
              </a:tr>
              <a:tr h="1106175">
                <a:tc>
                  <a:txBody>
                    <a:bodyPr/>
                    <a:lstStyle/>
                    <a:p>
                      <a:r>
                        <a:rPr lang="en-GB" sz="1200" b="1" dirty="0"/>
                        <a:t>Oakley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Feminist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 of other sociologists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200" dirty="0"/>
                        <a:t>Analyses the ‘conventional family’ finding: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Women are expected to do unpaid work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IDEA of the conventional family is powerful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People expect happiness, but nuclear family can be stressful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Middle class – more family diversity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639932"/>
                  </a:ext>
                </a:extLst>
              </a:tr>
              <a:tr h="1106175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Rapoport</a:t>
                      </a:r>
                      <a:r>
                        <a:rPr lang="en-GB" sz="1200" b="1" dirty="0"/>
                        <a:t> and </a:t>
                      </a:r>
                      <a:r>
                        <a:rPr lang="en-GB" sz="1200" b="1" dirty="0" err="1"/>
                        <a:t>Rapoport</a:t>
                      </a:r>
                      <a:r>
                        <a:rPr lang="en-GB" sz="1200" b="1" dirty="0"/>
                        <a:t>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 of other sociologists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Pioneers in researching family diversity. 5 types: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Organisational – structure of families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Cultural – cultural/ religious differences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Social class – class differences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Cohort – historical differences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200" dirty="0"/>
                        <a:t>Life course – differences in life cycle of the family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2728453"/>
                  </a:ext>
                </a:extLst>
              </a:tr>
              <a:tr h="935995">
                <a:tc>
                  <a:txBody>
                    <a:bodyPr/>
                    <a:lstStyle/>
                    <a:p>
                      <a:r>
                        <a:rPr lang="en-GB" sz="1200" b="1" dirty="0"/>
                        <a:t>Willmott and Young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Functionalist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Survey; Face- to- face structures interviews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Found the family was becoming more symmetrical – similar but not identical roles, equal contribution to household work, and shared decision making and friends. Home-centred. Principle of stratified diffusion: changes in family life start with higher social classes and trickle down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215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792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CEC1AC-CCB1-E840-B565-54A3DD0138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204471"/>
              </p:ext>
            </p:extLst>
          </p:nvPr>
        </p:nvGraphicFramePr>
        <p:xfrm>
          <a:off x="0" y="1"/>
          <a:ext cx="9044848" cy="67753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7596">
                  <a:extLst>
                    <a:ext uri="{9D8B030D-6E8A-4147-A177-3AD203B41FA5}">
                      <a16:colId xmlns:a16="http://schemas.microsoft.com/office/drawing/2014/main" val="3078698057"/>
                    </a:ext>
                  </a:extLst>
                </a:gridCol>
                <a:gridCol w="1298144">
                  <a:extLst>
                    <a:ext uri="{9D8B030D-6E8A-4147-A177-3AD203B41FA5}">
                      <a16:colId xmlns:a16="http://schemas.microsoft.com/office/drawing/2014/main" val="3555179513"/>
                    </a:ext>
                  </a:extLst>
                </a:gridCol>
                <a:gridCol w="1751682">
                  <a:extLst>
                    <a:ext uri="{9D8B030D-6E8A-4147-A177-3AD203B41FA5}">
                      <a16:colId xmlns:a16="http://schemas.microsoft.com/office/drawing/2014/main" val="1690047654"/>
                    </a:ext>
                  </a:extLst>
                </a:gridCol>
                <a:gridCol w="4197426">
                  <a:extLst>
                    <a:ext uri="{9D8B030D-6E8A-4147-A177-3AD203B41FA5}">
                      <a16:colId xmlns:a16="http://schemas.microsoft.com/office/drawing/2014/main" val="911532567"/>
                    </a:ext>
                  </a:extLst>
                </a:gridCol>
              </a:tblGrid>
              <a:tr h="406153">
                <a:tc gridSpan="4">
                  <a:txBody>
                    <a:bodyPr/>
                    <a:lstStyle/>
                    <a:p>
                      <a:r>
                        <a:rPr lang="en-US" sz="1200" b="1" dirty="0"/>
                        <a:t>Education key</a:t>
                      </a:r>
                      <a:r>
                        <a:rPr lang="en-US" sz="1200" b="1" baseline="0" dirty="0"/>
                        <a:t> studies</a:t>
                      </a:r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153">
                <a:tc>
                  <a:txBody>
                    <a:bodyPr/>
                    <a:lstStyle/>
                    <a:p>
                      <a:r>
                        <a:rPr lang="en-GB" sz="1200" b="1" dirty="0"/>
                        <a:t>Study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Perspective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Research method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b="1" dirty="0"/>
                        <a:t>Key ideas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784532"/>
                  </a:ext>
                </a:extLst>
              </a:tr>
              <a:tr h="799694">
                <a:tc>
                  <a:txBody>
                    <a:bodyPr/>
                    <a:lstStyle/>
                    <a:p>
                      <a:r>
                        <a:rPr lang="en-GB" sz="1400" b="1" dirty="0"/>
                        <a:t>Parsons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Functionalist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 of other sociologists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Education teaches the difference between particularistic and universalistic values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Role allocation</a:t>
                      </a:r>
                      <a:r>
                        <a:rPr lang="en-US" sz="1200" dirty="0"/>
                        <a:t> and meritocracy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4066829"/>
                  </a:ext>
                </a:extLst>
              </a:tr>
              <a:tr h="799694">
                <a:tc>
                  <a:txBody>
                    <a:bodyPr/>
                    <a:lstStyle/>
                    <a:p>
                      <a:r>
                        <a:rPr lang="en-GB" sz="1400" b="1" dirty="0"/>
                        <a:t>Durkheim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Functionalist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Work of other sociologists</a:t>
                      </a:r>
                      <a:endParaRPr lang="en-US" sz="1200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Education teaches shared norms and values and builds social solidarity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Teaches children specialised skills for work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6392484"/>
                  </a:ext>
                </a:extLst>
              </a:tr>
              <a:tr h="850907">
                <a:tc>
                  <a:txBody>
                    <a:bodyPr/>
                    <a:lstStyle/>
                    <a:p>
                      <a:r>
                        <a:rPr lang="en-GB" sz="1400" b="1" dirty="0"/>
                        <a:t>Bowles and </a:t>
                      </a:r>
                      <a:r>
                        <a:rPr lang="en-GB" sz="1400" b="1" dirty="0" err="1"/>
                        <a:t>Gintis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Marxist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Interviews and secondary data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- There is a correspondence or similarity between work and school </a:t>
                      </a:r>
                    </a:p>
                    <a:p>
                      <a:r>
                        <a:rPr lang="en-GB" sz="1200" dirty="0"/>
                        <a:t>- Education creates an obedient workforce to serve capitalism – hidden curriculum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4049303"/>
                  </a:ext>
                </a:extLst>
              </a:tr>
              <a:tr h="850907">
                <a:tc>
                  <a:txBody>
                    <a:bodyPr/>
                    <a:lstStyle/>
                    <a:p>
                      <a:r>
                        <a:rPr lang="en-GB" sz="1400" b="1" dirty="0"/>
                        <a:t>Willis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Marxist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Case study; Participant observation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Studied the lads – an anti-school subculture – for two years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Found they were not obedient but their subculture was similar to WC workplaces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399887"/>
                  </a:ext>
                </a:extLst>
              </a:tr>
              <a:tr h="985564">
                <a:tc>
                  <a:txBody>
                    <a:bodyPr/>
                    <a:lstStyle/>
                    <a:p>
                      <a:r>
                        <a:rPr lang="en-GB" sz="1400" b="1" dirty="0"/>
                        <a:t>Ball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Case study; participant observation and interviews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Lower class students more likely to be in lower bands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Teachers had different expectations of different bands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Mixed ability classes – labelling still happened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853481"/>
                  </a:ext>
                </a:extLst>
              </a:tr>
              <a:tr h="838149">
                <a:tc>
                  <a:txBody>
                    <a:bodyPr/>
                    <a:lstStyle/>
                    <a:p>
                      <a:r>
                        <a:rPr lang="en-GB" sz="1400" b="1" dirty="0"/>
                        <a:t>Ball, Bowe and </a:t>
                      </a:r>
                      <a:r>
                        <a:rPr lang="en-GB" sz="1400" b="1" dirty="0" err="1"/>
                        <a:t>Gewirtz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Interviews and secondary data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Parental choice and competition has increased inequalities in education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Middle class parents have more choice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Schools focus on image and results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164319"/>
                  </a:ext>
                </a:extLst>
              </a:tr>
              <a:tr h="838149">
                <a:tc>
                  <a:txBody>
                    <a:bodyPr/>
                    <a:lstStyle/>
                    <a:p>
                      <a:r>
                        <a:rPr lang="en-GB" sz="1400" b="1" dirty="0"/>
                        <a:t>Halsey, Heath and Ridge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Face to face survey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Survey of 8000 men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3 social classes: service, intermediate, working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200" dirty="0"/>
                        <a:t>Service class boy 11 times more likely to go to university than working class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347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73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44793"/>
              </p:ext>
            </p:extLst>
          </p:nvPr>
        </p:nvGraphicFramePr>
        <p:xfrm>
          <a:off x="143220" y="88135"/>
          <a:ext cx="8813492" cy="66927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1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7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779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465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5422">
                <a:tc gridSpan="4">
                  <a:txBody>
                    <a:bodyPr/>
                    <a:lstStyle/>
                    <a:p>
                      <a:r>
                        <a:rPr lang="en-GB" sz="1200" b="1" dirty="0"/>
                        <a:t>Crime Key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710">
                <a:tc>
                  <a:txBody>
                    <a:bodyPr/>
                    <a:lstStyle/>
                    <a:p>
                      <a:r>
                        <a:rPr lang="en-GB" sz="1200" b="1" dirty="0"/>
                        <a:t>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Perspective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Research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Findings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840">
                <a:tc>
                  <a:txBody>
                    <a:bodyPr/>
                    <a:lstStyle/>
                    <a:p>
                      <a:r>
                        <a:rPr lang="en-GB" sz="1200" b="1" dirty="0"/>
                        <a:t>Merton’s (1938) strain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Functionalist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Work of other</a:t>
                      </a:r>
                      <a:r>
                        <a:rPr lang="en-GB" sz="1200" baseline="0" dirty="0"/>
                        <a:t> sociologists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People’s aspirations and goals are shaped by their culture </a:t>
                      </a:r>
                      <a:r>
                        <a:rPr lang="en-GB" sz="1200" dirty="0" err="1"/>
                        <a:t>eg</a:t>
                      </a:r>
                      <a:r>
                        <a:rPr lang="en-GB" sz="1200" dirty="0"/>
                        <a:t> American Dream = economic success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Some</a:t>
                      </a:r>
                      <a:r>
                        <a:rPr lang="en-GB" sz="1200" baseline="0" dirty="0"/>
                        <a:t> people experience a strain between the goals of society and the means of achieving them. This may lead to anomie (normlessness)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They may seek out an illegitimate route to economic success </a:t>
                      </a:r>
                      <a:r>
                        <a:rPr lang="en-GB" sz="1200" baseline="0" dirty="0" err="1"/>
                        <a:t>eg</a:t>
                      </a:r>
                      <a:r>
                        <a:rPr lang="en-GB" sz="1200" baseline="0" dirty="0"/>
                        <a:t> crime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840">
                <a:tc>
                  <a:txBody>
                    <a:bodyPr/>
                    <a:lstStyle/>
                    <a:p>
                      <a:r>
                        <a:rPr lang="en-GB" sz="1200" b="1" dirty="0"/>
                        <a:t>Becker’s (1963) interactionist perspective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Interactionist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Work of other</a:t>
                      </a:r>
                      <a:r>
                        <a:rPr lang="en-GB" sz="1200" baseline="0" dirty="0"/>
                        <a:t> sociologists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Argues deviance is created by society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Powerful</a:t>
                      </a:r>
                      <a:r>
                        <a:rPr lang="en-GB" sz="1200" baseline="0" dirty="0"/>
                        <a:t> social groups create deviance by making the rules and applying these to others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People can develop deviant careers if labelled as deviant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The deviant label can become a master status (main identity)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Labelling can lead to the self-fulfilling prophecy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3840">
                <a:tc>
                  <a:txBody>
                    <a:bodyPr/>
                    <a:lstStyle/>
                    <a:p>
                      <a:r>
                        <a:rPr lang="en-GB" sz="1200" b="1" dirty="0" err="1"/>
                        <a:t>Heidensohn’s</a:t>
                      </a:r>
                      <a:r>
                        <a:rPr lang="en-GB" sz="1200" b="1" dirty="0"/>
                        <a:t> (1985) control theory</a:t>
                      </a:r>
                      <a:r>
                        <a:rPr lang="en-GB" sz="1200" b="1" baseline="0" dirty="0"/>
                        <a:t> 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Feminist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Data from her study of delinquent girls; secondary 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Women commit less</a:t>
                      </a:r>
                      <a:r>
                        <a:rPr lang="en-GB" sz="1200" baseline="0" dirty="0"/>
                        <a:t> crime because they are more closely controlled in society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In a patriarchal society, women have stronger social control placed on them which can reduce opportunities for crime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At home, women are controlled by domestic responsibilities, at work by fear of damaging reputation and in public by fear of male violence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03840">
                <a:tc>
                  <a:txBody>
                    <a:bodyPr/>
                    <a:lstStyle/>
                    <a:p>
                      <a:r>
                        <a:rPr lang="en-GB" sz="1200" b="1" dirty="0"/>
                        <a:t>Carlen’s (1988) class and gender deal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Feminist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Unstructured interviews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Carlen explains why working-class women</a:t>
                      </a:r>
                      <a:r>
                        <a:rPr lang="en-GB" sz="1200" baseline="0" dirty="0"/>
                        <a:t> commit crime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She argues they are promised two rewards for conforming-  ‘class deal’ (money and material items from working hard) and ‘gender deal’ (happy domestic life with husband and children)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She found WC women committed crime when these rewards were blocked due to: poverty, living in care, drug addiction.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They had nothing to lose and everything to gain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03840">
                <a:tc>
                  <a:txBody>
                    <a:bodyPr/>
                    <a:lstStyle/>
                    <a:p>
                      <a:r>
                        <a:rPr lang="en-GB" sz="1200" b="1" dirty="0"/>
                        <a:t>Cohen’s (1955)</a:t>
                      </a:r>
                      <a:r>
                        <a:rPr lang="en-GB" sz="1200" b="1" baseline="0" dirty="0"/>
                        <a:t> subcultural theory</a:t>
                      </a:r>
                      <a:endParaRPr lang="en-GB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Functionalist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Wor</a:t>
                      </a:r>
                      <a:r>
                        <a:rPr lang="en-GB" sz="1200" baseline="0" dirty="0"/>
                        <a:t>k of other sociologists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Argues delinquency is carried out by groups not individuals, and that groups often commit non-utilitarian (not motivated by money) crimes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/>
                        <a:t>Working class</a:t>
                      </a:r>
                      <a:r>
                        <a:rPr lang="en-GB" sz="1200" baseline="0" dirty="0"/>
                        <a:t> boys experience status frustration at not succeeding in middle class school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/>
                        <a:t>They join/ form a delinquent subculture with an alternative status hierarchy where they will gain status for deviance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81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610797"/>
              </p:ext>
            </p:extLst>
          </p:nvPr>
        </p:nvGraphicFramePr>
        <p:xfrm>
          <a:off x="0" y="76200"/>
          <a:ext cx="9144000" cy="678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3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4771">
                <a:tc gridSpan="4">
                  <a:txBody>
                    <a:bodyPr/>
                    <a:lstStyle/>
                    <a:p>
                      <a:r>
                        <a:rPr lang="en-GB" sz="1100" b="1" dirty="0"/>
                        <a:t>Social stratification key studies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771">
                <a:tc>
                  <a:txBody>
                    <a:bodyPr/>
                    <a:lstStyle/>
                    <a:p>
                      <a:r>
                        <a:rPr lang="en-GB" sz="1100" b="1" dirty="0"/>
                        <a:t>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Perspective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Research method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Findings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915">
                <a:tc>
                  <a:txBody>
                    <a:bodyPr/>
                    <a:lstStyle/>
                    <a:p>
                      <a:r>
                        <a:rPr lang="en-GB" sz="1100" b="1" dirty="0"/>
                        <a:t>Davis and Moore (1945)</a:t>
                      </a:r>
                      <a:r>
                        <a:rPr lang="en-GB" sz="1100" b="1" baseline="0" dirty="0"/>
                        <a:t> theory of stratification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Functionalist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 of other</a:t>
                      </a:r>
                      <a:r>
                        <a:rPr lang="en-GB" sz="1100" baseline="0" dirty="0"/>
                        <a:t> sociologists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Societies</a:t>
                      </a:r>
                      <a:r>
                        <a:rPr lang="en-GB" sz="1100" baseline="0" dirty="0"/>
                        <a:t> must allocate people to different roles – some roles are functionally important (essential for society </a:t>
                      </a:r>
                      <a:r>
                        <a:rPr lang="en-GB" sz="1100" baseline="0" dirty="0" err="1"/>
                        <a:t>eg</a:t>
                      </a:r>
                      <a:r>
                        <a:rPr lang="en-GB" sz="1100" baseline="0" dirty="0"/>
                        <a:t> doctors) – this is meritocratic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These roles have high status and rewards to attract best people to them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Stratification is necessary to ensure the most talented people get best jobs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8296">
                <a:tc>
                  <a:txBody>
                    <a:bodyPr/>
                    <a:lstStyle/>
                    <a:p>
                      <a:r>
                        <a:rPr lang="en-GB" sz="1100" b="1" dirty="0"/>
                        <a:t>Marx’s theory of social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Marxist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Work of other</a:t>
                      </a:r>
                      <a:r>
                        <a:rPr lang="en-GB" sz="1100" baseline="0" dirty="0"/>
                        <a:t> sociologists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Argues there are two main social classes: bourgeoisie and proletariat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Bourgeoisie</a:t>
                      </a:r>
                      <a:r>
                        <a:rPr lang="en-GB" sz="1100" baseline="0" dirty="0"/>
                        <a:t> have more power- those than own means of production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Proletariat are exploited and experience alienation – class conflict exists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Bourgeoisie impose their ideology on working class and create false class consciousness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915">
                <a:tc>
                  <a:txBody>
                    <a:bodyPr/>
                    <a:lstStyle/>
                    <a:p>
                      <a:r>
                        <a:rPr lang="en-GB" sz="1100" b="1" dirty="0"/>
                        <a:t>Weber’s theory of social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Work of other</a:t>
                      </a:r>
                      <a:r>
                        <a:rPr lang="en-GB" sz="1100" baseline="0" dirty="0"/>
                        <a:t> sociologists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Classes are formed</a:t>
                      </a:r>
                      <a:r>
                        <a:rPr lang="en-GB" sz="1100" baseline="0" dirty="0"/>
                        <a:t> in the labour market – a class is a group who have similar life chances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4 main classes: property owners, professionals, petty bourgeoisie, working class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Classes based both on economic factors and status and power too 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8296">
                <a:tc>
                  <a:txBody>
                    <a:bodyPr/>
                    <a:lstStyle/>
                    <a:p>
                      <a:r>
                        <a:rPr lang="en-GB" sz="1100" b="1" dirty="0"/>
                        <a:t>Weber’s theory of power and authority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Work of other</a:t>
                      </a:r>
                      <a:r>
                        <a:rPr lang="en-GB" sz="1100" baseline="0" dirty="0"/>
                        <a:t> sociologists 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Power</a:t>
                      </a:r>
                      <a:r>
                        <a:rPr lang="en-GB" sz="1100" baseline="0" dirty="0"/>
                        <a:t> is based on coercion (use of threat/ violence) or authority (when someone obeys you as they think they should). 3 types of authority: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rabicPeriod"/>
                      </a:pPr>
                      <a:r>
                        <a:rPr lang="en-GB" sz="1100" baseline="0" dirty="0"/>
                        <a:t>Charismatic authority (inspiring qualities)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rabicPeriod"/>
                      </a:pPr>
                      <a:r>
                        <a:rPr lang="en-GB" sz="1100" baseline="0" dirty="0"/>
                        <a:t>Traditional authority (based on tradition)</a:t>
                      </a:r>
                    </a:p>
                    <a:p>
                      <a:pPr marL="228600" indent="-228600">
                        <a:buFont typeface="Arial" panose="020B0604020202020204" pitchFamily="34" charset="0"/>
                        <a:buAutoNum type="arabicPeriod"/>
                      </a:pPr>
                      <a:r>
                        <a:rPr lang="en-GB" sz="1100" baseline="0" dirty="0"/>
                        <a:t>Rational legal authority (based on a set of rules and laws which are accepted)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9915">
                <a:tc>
                  <a:txBody>
                    <a:bodyPr/>
                    <a:lstStyle/>
                    <a:p>
                      <a:r>
                        <a:rPr lang="en-GB" sz="1100" b="1" dirty="0"/>
                        <a:t>Devine’s (1992) Affluent</a:t>
                      </a:r>
                      <a:r>
                        <a:rPr lang="en-GB" sz="1100" b="1" baseline="0" dirty="0"/>
                        <a:t> Workers revisited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Intensive (unstructured</a:t>
                      </a:r>
                      <a:r>
                        <a:rPr lang="en-GB" sz="1100" baseline="0" dirty="0"/>
                        <a:t>) interviews</a:t>
                      </a:r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Revisited Luton to see how far WC</a:t>
                      </a:r>
                      <a:r>
                        <a:rPr lang="en-GB" sz="1100" baseline="0" dirty="0"/>
                        <a:t> life had changed – compared to </a:t>
                      </a:r>
                      <a:r>
                        <a:rPr lang="en-GB" sz="1100" baseline="0" dirty="0" err="1"/>
                        <a:t>Goldthorpe’s</a:t>
                      </a:r>
                      <a:endParaRPr lang="en-GB" sz="1100" baseline="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Found WC lifestyles had not changed as much as </a:t>
                      </a:r>
                      <a:r>
                        <a:rPr lang="en-GB" sz="1100" baseline="0" dirty="0" err="1"/>
                        <a:t>Goldthorpe</a:t>
                      </a:r>
                      <a:r>
                        <a:rPr lang="en-GB" sz="1100" baseline="0" dirty="0"/>
                        <a:t> suggested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Home life not purely home-centred and privatised, interviewees did not have a purely instrumental attitude to work, plenty of evidence of solidarity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913">
                <a:tc>
                  <a:txBody>
                    <a:bodyPr/>
                    <a:lstStyle/>
                    <a:p>
                      <a:r>
                        <a:rPr lang="en-GB" sz="1100" b="1" dirty="0"/>
                        <a:t>Townsend’s (1979) relative deprivation theory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Face to face survey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Developed a deprivation index to measure relative deprivation</a:t>
                      </a:r>
                      <a:r>
                        <a:rPr lang="en-GB" sz="1100" baseline="0" dirty="0"/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Found almost 23% of population were in poverty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Much higher than 6% (state measure of poverty)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9915">
                <a:tc>
                  <a:txBody>
                    <a:bodyPr/>
                    <a:lstStyle/>
                    <a:p>
                      <a:r>
                        <a:rPr lang="en-GB" sz="1100" b="1" dirty="0" err="1"/>
                        <a:t>Marray’s</a:t>
                      </a:r>
                      <a:r>
                        <a:rPr lang="en-GB" sz="1100" b="1" dirty="0"/>
                        <a:t> (1984) New Right perspective on poverty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New Right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Secondary sources including statistics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 err="1"/>
                        <a:t>Agrues</a:t>
                      </a:r>
                      <a:r>
                        <a:rPr lang="en-GB" sz="1100" baseline="0" dirty="0"/>
                        <a:t> welfare benefits create dependency – discouraging people to find work, and actually creating more poverty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aseline="0" dirty="0"/>
                        <a:t>The underclass are a threat to society – a group who drain resources and do not work – associates it with rising crime and single-parent families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61534">
                <a:tc>
                  <a:txBody>
                    <a:bodyPr/>
                    <a:lstStyle/>
                    <a:p>
                      <a:r>
                        <a:rPr lang="en-GB" sz="1100" b="1" dirty="0" err="1"/>
                        <a:t>Walby’s</a:t>
                      </a:r>
                      <a:r>
                        <a:rPr lang="en-GB" sz="1100" b="1" dirty="0"/>
                        <a:t> (1990) theory</a:t>
                      </a:r>
                      <a:r>
                        <a:rPr lang="en-GB" sz="1100" b="1" baseline="0" dirty="0"/>
                        <a:t> on patriarchy</a:t>
                      </a:r>
                      <a:endParaRPr lang="en-GB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dirty="0"/>
                        <a:t>Feminist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/>
                        <a:t>Work of other</a:t>
                      </a:r>
                      <a:r>
                        <a:rPr lang="en-GB" sz="1100" baseline="0" dirty="0"/>
                        <a:t> sociologists</a:t>
                      </a:r>
                      <a:endParaRPr lang="en-GB" sz="1100" dirty="0"/>
                    </a:p>
                    <a:p>
                      <a:endParaRPr lang="en-GB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Patriarchy</a:t>
                      </a:r>
                      <a:r>
                        <a:rPr lang="en-GB" sz="1100" baseline="0" dirty="0"/>
                        <a:t> = a system of structures in which en dominate and exploit women - 6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dirty="0"/>
                        <a:t>Paid employment, household, culture, sexuality,</a:t>
                      </a:r>
                      <a:r>
                        <a:rPr lang="en-GB" sz="1100" baseline="0" dirty="0"/>
                        <a:t> male violence against women and the state 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1626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1282</Words>
  <Application>Microsoft Office PowerPoint</Application>
  <PresentationFormat>On-screen Show (4:3)</PresentationFormat>
  <Paragraphs>179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 Henney</dc:creator>
  <cp:lastModifiedBy>F Earland</cp:lastModifiedBy>
  <cp:revision>1</cp:revision>
  <dcterms:created xsi:type="dcterms:W3CDTF">2019-03-07T10:22:47Z</dcterms:created>
  <dcterms:modified xsi:type="dcterms:W3CDTF">2020-12-09T06:22:00Z</dcterms:modified>
</cp:coreProperties>
</file>