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8815CC7-DF07-4C9C-8AEE-3F257B70FC4D}">
  <a:tblStyle styleId="{E8815CC7-DF07-4C9C-8AEE-3F257B70FC4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73903CD-CB58-417A-B3C4-C89BBBA98D33}"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284" y="33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b129eac91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g2b129eac91b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c915188da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g2c915188da7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c31f13093d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2" name="Google Shape;122;g2c31f13093d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c915188da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8" name="Google Shape;128;g2c915188da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c915188da7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4" name="Google Shape;134;g2c915188da7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2c915188da7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0" name="Google Shape;140;g2c915188da7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2c31f13093d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7" name="Google Shape;147;g2c31f13093d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c31f13093d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2" name="Google Shape;152;g2c31f13093d_0_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c915188da7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0" name="Google Shape;160;g2c915188da7_0_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c915188da7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g2c915188da7_0_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c915188da7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3" name="Google Shape;173;g2c915188da7_0_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b129eac91b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 name="Google Shape;57;g2b129eac91b_0_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c915188da7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0" name="Google Shape;180;g2c915188da7_0_6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c915188da7_1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8" name="Google Shape;188;g2c915188da7_1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c915188da7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5" name="Google Shape;195;g2c915188da7_1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c915188da7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2" name="Google Shape;202;g2c915188da7_1_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c915188da7_1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9" name="Google Shape;209;g2c915188da7_1_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2c915188da7_1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6" name="Google Shape;216;g2c915188da7_1_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2c915188da7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3" name="Google Shape;223;g2c915188da7_1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2c915188da7_1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0" name="Google Shape;230;g2c915188da7_1_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2b129eac91b_0_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 name="Google Shape;62;g2b129eac91b_0_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b140e6cc27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g2b140e6cc27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b140e6cc27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g2b140e6cc27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b140e6cc27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 name="Google Shape;84;g2b140e6cc27_0_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b140e6cc27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g2b140e6cc27_0_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b140e6cc27_0_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g2b140e6cc27_0_5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c31f1309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2c31f13093d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p:nvPr/>
        </p:nvSpPr>
        <p:spPr>
          <a:xfrm>
            <a:off x="1040700" y="1143450"/>
            <a:ext cx="7062600" cy="30258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300"/>
              <a:buFont typeface="Arial"/>
              <a:buNone/>
            </a:pPr>
            <a:endParaRPr sz="19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2300"/>
              <a:buFont typeface="Arial"/>
              <a:buNone/>
            </a:pPr>
            <a:endParaRPr sz="19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3200"/>
              <a:buFont typeface="Arial"/>
              <a:buNone/>
            </a:pPr>
            <a:r>
              <a:rPr lang="en-GB" sz="2800" b="1" i="0" u="sng" strike="noStrike" cap="none">
                <a:solidFill>
                  <a:srgbClr val="000000"/>
                </a:solidFill>
                <a:latin typeface="Comic Sans MS"/>
                <a:ea typeface="Comic Sans MS"/>
                <a:cs typeface="Comic Sans MS"/>
                <a:sym typeface="Comic Sans MS"/>
              </a:rPr>
              <a:t>GCSE Sociology </a:t>
            </a:r>
            <a:endParaRPr sz="2800" b="1" i="0" u="sng"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3200"/>
              <a:buFont typeface="Arial"/>
              <a:buNone/>
            </a:pPr>
            <a:endParaRPr sz="2800" b="1" i="0" u="sng"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3200"/>
              <a:buFont typeface="Arial"/>
              <a:buNone/>
            </a:pPr>
            <a:r>
              <a:rPr lang="en-GB" sz="2800" b="1" u="sng">
                <a:latin typeface="Comic Sans MS"/>
                <a:ea typeface="Comic Sans MS"/>
                <a:cs typeface="Comic Sans MS"/>
                <a:sym typeface="Comic Sans MS"/>
              </a:rPr>
              <a:t>Research Methods (Paper 1 &amp; Paper 2) </a:t>
            </a:r>
            <a:endParaRPr sz="2800" b="1" i="0" u="sng"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3200"/>
              <a:buFont typeface="Arial"/>
              <a:buNone/>
            </a:pPr>
            <a:endParaRPr sz="2800" b="1" i="0" u="sng"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3200"/>
              <a:buFont typeface="Arial"/>
              <a:buNone/>
            </a:pPr>
            <a:r>
              <a:rPr lang="en-GB" sz="2800" b="1" i="0" u="sng" strike="noStrike" cap="none">
                <a:solidFill>
                  <a:srgbClr val="000000"/>
                </a:solidFill>
                <a:latin typeface="Comic Sans MS"/>
                <a:ea typeface="Comic Sans MS"/>
                <a:cs typeface="Comic Sans MS"/>
                <a:sym typeface="Comic Sans MS"/>
              </a:rPr>
              <a:t>Key Information</a:t>
            </a:r>
            <a:endParaRPr sz="28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300"/>
              <a:buFont typeface="Arial"/>
              <a:buNone/>
            </a:pPr>
            <a:endParaRPr sz="1900" b="0" i="0" u="none"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300"/>
              <a:buFont typeface="Arial"/>
              <a:buNone/>
            </a:pPr>
            <a:endParaRPr sz="1900" b="0" i="0" u="none" strike="noStrike" cap="none">
              <a:solidFill>
                <a:srgbClr val="000000"/>
              </a:solidFill>
              <a:latin typeface="Comic Sans MS"/>
              <a:ea typeface="Comic Sans MS"/>
              <a:cs typeface="Comic Sans MS"/>
              <a:sym typeface="Comic Sans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2"/>
          <p:cNvSpPr/>
          <p:nvPr/>
        </p:nvSpPr>
        <p:spPr>
          <a:xfrm>
            <a:off x="1780650" y="124225"/>
            <a:ext cx="5582700" cy="4575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Qualitative and Quantitative Data</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16" name="Google Shape;116;p22"/>
          <p:cNvSpPr txBox="1"/>
          <p:nvPr/>
        </p:nvSpPr>
        <p:spPr>
          <a:xfrm>
            <a:off x="159800" y="847400"/>
            <a:ext cx="3699000" cy="33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chemeClr val="dk1"/>
                </a:solidFill>
                <a:latin typeface="Comic Sans MS"/>
                <a:ea typeface="Comic Sans MS"/>
                <a:cs typeface="Comic Sans MS"/>
                <a:sym typeface="Comic Sans MS"/>
              </a:rPr>
              <a:t>Evaluation of Qualitative Research </a:t>
            </a:r>
            <a:endParaRPr sz="1200" b="1">
              <a:solidFill>
                <a:schemeClr val="dk1"/>
              </a:solidFill>
              <a:latin typeface="Comic Sans MS"/>
              <a:ea typeface="Comic Sans MS"/>
              <a:cs typeface="Comic Sans MS"/>
              <a:sym typeface="Comic Sans MS"/>
            </a:endParaRPr>
          </a:p>
        </p:txBody>
      </p:sp>
      <p:graphicFrame>
        <p:nvGraphicFramePr>
          <p:cNvPr id="117" name="Google Shape;117;p22"/>
          <p:cNvGraphicFramePr/>
          <p:nvPr/>
        </p:nvGraphicFramePr>
        <p:xfrm>
          <a:off x="248050" y="1293525"/>
          <a:ext cx="8716850" cy="1811595"/>
        </p:xfrm>
        <a:graphic>
          <a:graphicData uri="http://schemas.openxmlformats.org/drawingml/2006/table">
            <a:tbl>
              <a:tblPr>
                <a:noFill/>
                <a:tableStyleId>{E8815CC7-DF07-4C9C-8AEE-3F257B70FC4D}</a:tableStyleId>
              </a:tblPr>
              <a:tblGrid>
                <a:gridCol w="4358425">
                  <a:extLst>
                    <a:ext uri="{9D8B030D-6E8A-4147-A177-3AD203B41FA5}">
                      <a16:colId xmlns:a16="http://schemas.microsoft.com/office/drawing/2014/main" val="20000"/>
                    </a:ext>
                  </a:extLst>
                </a:gridCol>
                <a:gridCol w="4358425">
                  <a:extLst>
                    <a:ext uri="{9D8B030D-6E8A-4147-A177-3AD203B41FA5}">
                      <a16:colId xmlns:a16="http://schemas.microsoft.com/office/drawing/2014/main" val="20001"/>
                    </a:ext>
                  </a:extLst>
                </a:gridCol>
              </a:tblGrid>
              <a:tr h="338025">
                <a:tc>
                  <a:txBody>
                    <a:bodyPr/>
                    <a:lstStyle/>
                    <a:p>
                      <a:pPr marL="0" lvl="0" indent="0" algn="ctr" rtl="0">
                        <a:spcBef>
                          <a:spcPts val="0"/>
                        </a:spcBef>
                        <a:spcAft>
                          <a:spcPts val="0"/>
                        </a:spcAft>
                        <a:buNone/>
                      </a:pPr>
                      <a:r>
                        <a:rPr lang="en-GB" sz="1200" b="1">
                          <a:latin typeface="Comic Sans MS"/>
                          <a:ea typeface="Comic Sans MS"/>
                          <a:cs typeface="Comic Sans MS"/>
                          <a:sym typeface="Comic Sans MS"/>
                        </a:rPr>
                        <a:t>Strengths </a:t>
                      </a: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GB" sz="1200" b="1">
                          <a:latin typeface="Comic Sans MS"/>
                          <a:ea typeface="Comic Sans MS"/>
                          <a:cs typeface="Comic Sans MS"/>
                          <a:sym typeface="Comic Sans MS"/>
                        </a:rPr>
                        <a:t>Weaknesses</a:t>
                      </a: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338025">
                <a:tc>
                  <a:txBody>
                    <a:bodyPr/>
                    <a:lstStyle/>
                    <a:p>
                      <a:pPr marL="457200" lvl="0" indent="-288925" algn="l" rtl="0">
                        <a:lnSpc>
                          <a:spcPct val="115000"/>
                        </a:lnSpc>
                        <a:spcBef>
                          <a:spcPts val="0"/>
                        </a:spcBef>
                        <a:spcAft>
                          <a:spcPts val="0"/>
                        </a:spcAft>
                        <a:buClr>
                          <a:schemeClr val="dk1"/>
                        </a:buClr>
                        <a:buSzPts val="950"/>
                        <a:buFont typeface="Comic Sans MS"/>
                        <a:buChar char="●"/>
                      </a:pPr>
                      <a:r>
                        <a:rPr lang="en-GB" sz="950">
                          <a:solidFill>
                            <a:schemeClr val="dk1"/>
                          </a:solidFill>
                          <a:latin typeface="Comic Sans MS"/>
                          <a:ea typeface="Comic Sans MS"/>
                          <a:cs typeface="Comic Sans MS"/>
                          <a:sym typeface="Comic Sans MS"/>
                        </a:rPr>
                        <a:t>Because of close researcher involvement, the researcher gains an insider’s view of the field. This allows the researcher to find issues that are often missed (such as subtleties and complexities) by the scientific, more positivistic inquiries.</a:t>
                      </a:r>
                      <a:endParaRPr sz="950">
                        <a:solidFill>
                          <a:schemeClr val="dk1"/>
                        </a:solidFill>
                        <a:latin typeface="Comic Sans MS"/>
                        <a:ea typeface="Comic Sans MS"/>
                        <a:cs typeface="Comic Sans MS"/>
                        <a:sym typeface="Comic Sans MS"/>
                      </a:endParaRPr>
                    </a:p>
                    <a:p>
                      <a:pPr marL="457200" lvl="0" indent="-288925" algn="l" rtl="0">
                        <a:lnSpc>
                          <a:spcPct val="115000"/>
                        </a:lnSpc>
                        <a:spcBef>
                          <a:spcPts val="0"/>
                        </a:spcBef>
                        <a:spcAft>
                          <a:spcPts val="0"/>
                        </a:spcAft>
                        <a:buClr>
                          <a:schemeClr val="dk1"/>
                        </a:buClr>
                        <a:buSzPts val="950"/>
                        <a:buFont typeface="Comic Sans MS"/>
                        <a:buChar char="●"/>
                      </a:pPr>
                      <a:r>
                        <a:rPr lang="en-GB" sz="950">
                          <a:solidFill>
                            <a:schemeClr val="dk1"/>
                          </a:solidFill>
                          <a:latin typeface="Comic Sans MS"/>
                          <a:ea typeface="Comic Sans MS"/>
                          <a:cs typeface="Comic Sans MS"/>
                          <a:sym typeface="Comic Sans MS"/>
                        </a:rPr>
                        <a:t>Qualitative descriptions can be important in suggesting possible relationships, causes, effects, and dynamic processes</a:t>
                      </a:r>
                      <a:endParaRPr sz="8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tc>
                  <a:txBody>
                    <a:bodyPr/>
                    <a:lstStyle/>
                    <a:p>
                      <a:pPr marL="457200" lvl="0" indent="-276225" algn="l" rtl="0">
                        <a:lnSpc>
                          <a:spcPct val="115000"/>
                        </a:lnSpc>
                        <a:spcBef>
                          <a:spcPts val="0"/>
                        </a:spcBef>
                        <a:spcAft>
                          <a:spcPts val="0"/>
                        </a:spcAft>
                        <a:buClr>
                          <a:schemeClr val="dk1"/>
                        </a:buClr>
                        <a:buSzPts val="750"/>
                        <a:buFont typeface="Comic Sans MS"/>
                        <a:buChar char="●"/>
                      </a:pPr>
                      <a:r>
                        <a:rPr lang="en-GB" sz="750">
                          <a:solidFill>
                            <a:schemeClr val="dk1"/>
                          </a:solidFill>
                          <a:latin typeface="Comic Sans MS"/>
                          <a:ea typeface="Comic Sans MS"/>
                          <a:cs typeface="Comic Sans MS"/>
                          <a:sym typeface="Comic Sans MS"/>
                        </a:rPr>
                        <a:t>Because of the time and costs involved, qualitative designs do not generally draw samples from large-scale data sets.</a:t>
                      </a:r>
                      <a:endParaRPr sz="750">
                        <a:solidFill>
                          <a:schemeClr val="dk1"/>
                        </a:solidFill>
                        <a:latin typeface="Comic Sans MS"/>
                        <a:ea typeface="Comic Sans MS"/>
                        <a:cs typeface="Comic Sans MS"/>
                        <a:sym typeface="Comic Sans MS"/>
                      </a:endParaRPr>
                    </a:p>
                    <a:p>
                      <a:pPr marL="457200" lvl="0" indent="-276225" algn="l" rtl="0">
                        <a:lnSpc>
                          <a:spcPct val="115000"/>
                        </a:lnSpc>
                        <a:spcBef>
                          <a:spcPts val="0"/>
                        </a:spcBef>
                        <a:spcAft>
                          <a:spcPts val="0"/>
                        </a:spcAft>
                        <a:buClr>
                          <a:schemeClr val="dk1"/>
                        </a:buClr>
                        <a:buSzPts val="750"/>
                        <a:buFont typeface="Comic Sans MS"/>
                        <a:buChar char="●"/>
                      </a:pPr>
                      <a:r>
                        <a:rPr lang="en-GB" sz="750">
                          <a:solidFill>
                            <a:schemeClr val="dk1"/>
                          </a:solidFill>
                          <a:latin typeface="Comic Sans MS"/>
                          <a:ea typeface="Comic Sans MS"/>
                          <a:cs typeface="Comic Sans MS"/>
                          <a:sym typeface="Comic Sans MS"/>
                        </a:rPr>
                        <a:t>The problem of adequate validity or reliability is a major criticism. Because of the subjective nature of qualitative data and its origin in single contexts, it is difficult to apply conventional standards of reliability and validity. For example, because of the central role played by the researcher in the generation of data, it is not possible to replicate qualitative studies.</a:t>
                      </a:r>
                      <a:endParaRPr sz="750">
                        <a:solidFill>
                          <a:schemeClr val="dk1"/>
                        </a:solidFill>
                        <a:latin typeface="Comic Sans MS"/>
                        <a:ea typeface="Comic Sans MS"/>
                        <a:cs typeface="Comic Sans MS"/>
                        <a:sym typeface="Comic Sans MS"/>
                      </a:endParaRPr>
                    </a:p>
                    <a:p>
                      <a:pPr marL="457200" lvl="0" indent="-266700" algn="l" rtl="0">
                        <a:spcBef>
                          <a:spcPts val="0"/>
                        </a:spcBef>
                        <a:spcAft>
                          <a:spcPts val="0"/>
                        </a:spcAft>
                        <a:buClr>
                          <a:schemeClr val="dk1"/>
                        </a:buClr>
                        <a:buSzPts val="600"/>
                        <a:buFont typeface="Comic Sans MS"/>
                        <a:buChar char="●"/>
                      </a:pPr>
                      <a:r>
                        <a:rPr lang="en-GB" sz="750">
                          <a:solidFill>
                            <a:schemeClr val="dk1"/>
                          </a:solidFill>
                          <a:latin typeface="Comic Sans MS"/>
                          <a:ea typeface="Comic Sans MS"/>
                          <a:cs typeface="Comic Sans MS"/>
                          <a:sym typeface="Comic Sans MS"/>
                        </a:rPr>
                        <a:t>The time required for data collection, analysis, and interpretation is lengthy. Analysis of qualitative data is difficult, and expert knowledge of an area is necessary to interpret qualitative data. </a:t>
                      </a:r>
                      <a:endParaRPr sz="600" b="1">
                        <a:solidFill>
                          <a:schemeClr val="dk1"/>
                        </a:solidFill>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bl>
          </a:graphicData>
        </a:graphic>
      </p:graphicFrame>
      <p:sp>
        <p:nvSpPr>
          <p:cNvPr id="118" name="Google Shape;118;p22"/>
          <p:cNvSpPr txBox="1"/>
          <p:nvPr/>
        </p:nvSpPr>
        <p:spPr>
          <a:xfrm>
            <a:off x="248050" y="3105100"/>
            <a:ext cx="3292500" cy="33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chemeClr val="dk1"/>
                </a:solidFill>
                <a:latin typeface="Comic Sans MS"/>
                <a:ea typeface="Comic Sans MS"/>
                <a:cs typeface="Comic Sans MS"/>
                <a:sym typeface="Comic Sans MS"/>
              </a:rPr>
              <a:t>Evaluation of Quantitative Research </a:t>
            </a:r>
            <a:endParaRPr sz="1200" b="1">
              <a:solidFill>
                <a:schemeClr val="dk1"/>
              </a:solidFill>
              <a:latin typeface="Comic Sans MS"/>
              <a:ea typeface="Comic Sans MS"/>
              <a:cs typeface="Comic Sans MS"/>
              <a:sym typeface="Comic Sans MS"/>
            </a:endParaRPr>
          </a:p>
        </p:txBody>
      </p:sp>
      <p:graphicFrame>
        <p:nvGraphicFramePr>
          <p:cNvPr id="119" name="Google Shape;119;p22"/>
          <p:cNvGraphicFramePr/>
          <p:nvPr/>
        </p:nvGraphicFramePr>
        <p:xfrm>
          <a:off x="248050" y="3450450"/>
          <a:ext cx="8716850" cy="1577310"/>
        </p:xfrm>
        <a:graphic>
          <a:graphicData uri="http://schemas.openxmlformats.org/drawingml/2006/table">
            <a:tbl>
              <a:tblPr>
                <a:noFill/>
                <a:tableStyleId>{E8815CC7-DF07-4C9C-8AEE-3F257B70FC4D}</a:tableStyleId>
              </a:tblPr>
              <a:tblGrid>
                <a:gridCol w="4358425">
                  <a:extLst>
                    <a:ext uri="{9D8B030D-6E8A-4147-A177-3AD203B41FA5}">
                      <a16:colId xmlns:a16="http://schemas.microsoft.com/office/drawing/2014/main" val="20000"/>
                    </a:ext>
                  </a:extLst>
                </a:gridCol>
                <a:gridCol w="4358425">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GB" sz="1200" b="1">
                          <a:latin typeface="Comic Sans MS"/>
                          <a:ea typeface="Comic Sans MS"/>
                          <a:cs typeface="Comic Sans MS"/>
                          <a:sym typeface="Comic Sans MS"/>
                        </a:rPr>
                        <a:t>Strengths </a:t>
                      </a: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GB" sz="1200" b="1">
                          <a:latin typeface="Comic Sans MS"/>
                          <a:ea typeface="Comic Sans MS"/>
                          <a:cs typeface="Comic Sans MS"/>
                          <a:sym typeface="Comic Sans MS"/>
                        </a:rPr>
                        <a:t>Weaknesses</a:t>
                      </a: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381000">
                <a:tc>
                  <a:txBody>
                    <a:bodyPr/>
                    <a:lstStyle/>
                    <a:p>
                      <a:pPr marL="457200" lvl="0" indent="-279400" algn="l" rtl="0">
                        <a:spcBef>
                          <a:spcPts val="0"/>
                        </a:spcBef>
                        <a:spcAft>
                          <a:spcPts val="0"/>
                        </a:spcAft>
                        <a:buSzPts val="800"/>
                        <a:buFont typeface="Comic Sans MS"/>
                        <a:buChar char="●"/>
                      </a:pPr>
                      <a:r>
                        <a:rPr lang="en-GB" sz="950">
                          <a:solidFill>
                            <a:schemeClr val="dk1"/>
                          </a:solidFill>
                          <a:latin typeface="Comic Sans MS"/>
                          <a:ea typeface="Comic Sans MS"/>
                          <a:cs typeface="Comic Sans MS"/>
                          <a:sym typeface="Comic Sans MS"/>
                        </a:rPr>
                        <a:t>Quantitative data can be interpreted with statistical analysis, and since statistics are based on the principles of mathematics, the quantitative approach is viewed as scientifically objective and rational</a:t>
                      </a:r>
                      <a:endParaRPr sz="950">
                        <a:solidFill>
                          <a:schemeClr val="dk1"/>
                        </a:solidFill>
                        <a:latin typeface="Comic Sans MS"/>
                        <a:ea typeface="Comic Sans MS"/>
                        <a:cs typeface="Comic Sans MS"/>
                        <a:sym typeface="Comic Sans MS"/>
                      </a:endParaRPr>
                    </a:p>
                    <a:p>
                      <a:pPr marL="457200" lvl="0" indent="-288925" algn="l" rtl="0">
                        <a:spcBef>
                          <a:spcPts val="0"/>
                        </a:spcBef>
                        <a:spcAft>
                          <a:spcPts val="0"/>
                        </a:spcAft>
                        <a:buClr>
                          <a:schemeClr val="dk1"/>
                        </a:buClr>
                        <a:buSzPts val="950"/>
                        <a:buFont typeface="Comic Sans MS"/>
                        <a:buChar char="●"/>
                      </a:pPr>
                      <a:r>
                        <a:rPr lang="en-GB" sz="950">
                          <a:solidFill>
                            <a:schemeClr val="dk1"/>
                          </a:solidFill>
                          <a:latin typeface="Comic Sans MS"/>
                          <a:ea typeface="Comic Sans MS"/>
                          <a:cs typeface="Comic Sans MS"/>
                          <a:sym typeface="Comic Sans MS"/>
                        </a:rPr>
                        <a:t>Quantitative data is based on measured values and can be checked by others because numerical data is less open to ambiguities of interpretation.</a:t>
                      </a:r>
                      <a:endParaRPr sz="950">
                        <a:solidFill>
                          <a:schemeClr val="dk1"/>
                        </a:solidFill>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tc>
                  <a:txBody>
                    <a:bodyPr/>
                    <a:lstStyle/>
                    <a:p>
                      <a:pPr marL="457200" lvl="0" indent="-292100" algn="l" rtl="0">
                        <a:spcBef>
                          <a:spcPts val="0"/>
                        </a:spcBef>
                        <a:spcAft>
                          <a:spcPts val="0"/>
                        </a:spcAft>
                        <a:buSzPts val="1000"/>
                        <a:buFont typeface="Comic Sans MS"/>
                        <a:buChar char="●"/>
                      </a:pPr>
                      <a:r>
                        <a:rPr lang="en-GB" sz="1150">
                          <a:solidFill>
                            <a:schemeClr val="dk1"/>
                          </a:solidFill>
                          <a:latin typeface="Comic Sans MS"/>
                          <a:ea typeface="Comic Sans MS"/>
                          <a:cs typeface="Comic Sans MS"/>
                          <a:sym typeface="Comic Sans MS"/>
                        </a:rPr>
                        <a:t>Large sample sizes are needed for more accurate analysis. Small-scale quantitative studies may be less reliable because of the low quantity of data. This also affects the ability to generalize study findings to wider populations.</a:t>
                      </a:r>
                      <a:endParaRPr sz="10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3"/>
          <p:cNvSpPr/>
          <p:nvPr/>
        </p:nvSpPr>
        <p:spPr>
          <a:xfrm>
            <a:off x="1780650" y="124225"/>
            <a:ext cx="5582700" cy="4575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Data Analysis and Evaluation of Research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25" name="Google Shape;125;p23"/>
          <p:cNvSpPr/>
          <p:nvPr/>
        </p:nvSpPr>
        <p:spPr>
          <a:xfrm>
            <a:off x="220800" y="735950"/>
            <a:ext cx="8702400" cy="41208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Clr>
                <a:schemeClr val="dk1"/>
              </a:buClr>
              <a:buSzPts val="1100"/>
              <a:buFont typeface="Arial"/>
              <a:buNone/>
            </a:pPr>
            <a:r>
              <a:rPr lang="en-GB" sz="1300" b="1">
                <a:solidFill>
                  <a:schemeClr val="dk1"/>
                </a:solidFill>
                <a:latin typeface="Comic Sans MS"/>
                <a:ea typeface="Comic Sans MS"/>
                <a:cs typeface="Comic Sans MS"/>
                <a:sym typeface="Comic Sans MS"/>
              </a:rPr>
              <a:t>Data Analysis </a:t>
            </a:r>
            <a:endParaRPr sz="1300" b="1">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1300" b="1">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1300">
                <a:solidFill>
                  <a:schemeClr val="dk1"/>
                </a:solidFill>
                <a:latin typeface="Comic Sans MS"/>
                <a:ea typeface="Comic Sans MS"/>
                <a:cs typeface="Comic Sans MS"/>
                <a:sym typeface="Comic Sans MS"/>
              </a:rPr>
              <a:t>Research can produce vast quantities of data, such as interview transcripts. The researcher will then analyse the data by interpreting it and presenting the findings and results </a:t>
            </a:r>
            <a:endParaRPr sz="13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1300">
                <a:solidFill>
                  <a:schemeClr val="dk1"/>
                </a:solidFill>
                <a:latin typeface="Comic Sans MS"/>
                <a:ea typeface="Comic Sans MS"/>
                <a:cs typeface="Comic Sans MS"/>
                <a:sym typeface="Comic Sans MS"/>
              </a:rPr>
              <a:t>With questionnaires the researcher can present the results as statistics and look for patterns in the data. </a:t>
            </a:r>
            <a:endParaRPr sz="13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1300">
                <a:solidFill>
                  <a:schemeClr val="dk1"/>
                </a:solidFill>
                <a:latin typeface="Comic Sans MS"/>
                <a:ea typeface="Comic Sans MS"/>
                <a:cs typeface="Comic Sans MS"/>
                <a:sym typeface="Comic Sans MS"/>
              </a:rPr>
              <a:t>With interviews, the researcher may code the interview transcripts depending on the research aim- they could code parts as peer pressure/homework/family life. </a:t>
            </a:r>
            <a:endParaRPr sz="13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13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1300" b="1">
                <a:solidFill>
                  <a:schemeClr val="dk1"/>
                </a:solidFill>
                <a:latin typeface="Comic Sans MS"/>
                <a:ea typeface="Comic Sans MS"/>
                <a:cs typeface="Comic Sans MS"/>
                <a:sym typeface="Comic Sans MS"/>
              </a:rPr>
              <a:t>Evaluation </a:t>
            </a:r>
            <a:endParaRPr sz="1300" b="1">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1300" b="1">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1300">
                <a:solidFill>
                  <a:schemeClr val="dk1"/>
                </a:solidFill>
                <a:latin typeface="Comic Sans MS"/>
                <a:ea typeface="Comic Sans MS"/>
                <a:cs typeface="Comic Sans MS"/>
                <a:sym typeface="Comic Sans MS"/>
              </a:rPr>
              <a:t>While sociologists are carrying out their studies, they present conference papers on their work for other sociologists to look at. </a:t>
            </a:r>
            <a:endParaRPr sz="13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1300">
                <a:solidFill>
                  <a:schemeClr val="dk1"/>
                </a:solidFill>
                <a:latin typeface="Comic Sans MS"/>
                <a:ea typeface="Comic Sans MS"/>
                <a:cs typeface="Comic Sans MS"/>
                <a:sym typeface="Comic Sans MS"/>
              </a:rPr>
              <a:t>Sociologists also submit articles on their work in progress to journals, such as the British Journal of Sociology of Education. </a:t>
            </a:r>
            <a:endParaRPr sz="13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1300">
                <a:solidFill>
                  <a:schemeClr val="dk1"/>
                </a:solidFill>
                <a:latin typeface="Comic Sans MS"/>
                <a:ea typeface="Comic Sans MS"/>
                <a:cs typeface="Comic Sans MS"/>
                <a:sym typeface="Comic Sans MS"/>
              </a:rPr>
              <a:t>Once studies are complete sociologists are to provide organisations that have funded the research with a final report on the research. </a:t>
            </a:r>
            <a:endParaRPr sz="13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1300">
                <a:solidFill>
                  <a:schemeClr val="dk1"/>
                </a:solidFill>
                <a:latin typeface="Comic Sans MS"/>
                <a:ea typeface="Comic Sans MS"/>
                <a:cs typeface="Comic Sans MS"/>
                <a:sym typeface="Comic Sans MS"/>
              </a:rPr>
              <a:t>Before finished articles are published publicly, they are assessed by experienced sociologists. </a:t>
            </a:r>
            <a:endParaRPr sz="1300">
              <a:latin typeface="Comic Sans MS"/>
              <a:ea typeface="Comic Sans MS"/>
              <a:cs typeface="Comic Sans MS"/>
              <a:sym typeface="Comic Sans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p:nvPr/>
        </p:nvSpPr>
        <p:spPr>
          <a:xfrm>
            <a:off x="1780650" y="124225"/>
            <a:ext cx="5582700" cy="5379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1" u="sng">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Factors Influencing Choice of Methods </a:t>
            </a:r>
            <a:endParaRPr sz="1500" b="1" u="sng">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31" name="Google Shape;131;p24"/>
          <p:cNvSpPr/>
          <p:nvPr/>
        </p:nvSpPr>
        <p:spPr>
          <a:xfrm>
            <a:off x="220800" y="825075"/>
            <a:ext cx="8702400" cy="41208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Comic Sans MS"/>
                <a:ea typeface="Comic Sans MS"/>
                <a:cs typeface="Comic Sans MS"/>
                <a:sym typeface="Comic Sans MS"/>
              </a:rPr>
              <a:t>Practical Issues </a:t>
            </a:r>
            <a:endParaRPr sz="900" b="1">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Time and Money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Different methods require different amounts of time and money and this may influence the sociologist’s choice. For example, large-scale surveys may employ dozens of interviewers and data-inputting staff and this costs a great deal of money. By contrast, a small-scale project involving a lone researcher using participant observation may be cheaper to carry out, but it can take several years to complete.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Requirements of Funding Bodies</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Research institutes, businesses and other organisations that provide the funding for research may require the results to be in a particular form. For example, a government department funding research into educational achievement may have targets for pass rates and so require quantitative data to see whether these targets are achieved.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Personal Skills and Characteristics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Each sociologists possesses different personal skills and this may affect their ability to use different methods. For example, participant observation requires the ability to mix easily with others as well as good powers of observation and recall, while interviews call for an ability to establish a rapport with the interviewee.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Subject Matter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It may be much harder to study a particular group or subject by one method than by another. For example, it might prove difficult for a male sociologist to study an all-female group by means of participant observation, while written questionnaires may be useless for studying those who cannot read or write.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Research Opportunity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Sometimes the opportunity to carry out research occurs unexpectedly and this means that it may not be possible to use structured methods such as questionnaires which take longer to prepare. </a:t>
            </a:r>
            <a:endParaRPr sz="900">
              <a:solidFill>
                <a:schemeClr val="dk1"/>
              </a:solidFill>
              <a:latin typeface="Comic Sans MS"/>
              <a:ea typeface="Comic Sans MS"/>
              <a:cs typeface="Comic Sans MS"/>
              <a:sym typeface="Comic Sans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5"/>
          <p:cNvSpPr/>
          <p:nvPr/>
        </p:nvSpPr>
        <p:spPr>
          <a:xfrm>
            <a:off x="1780650" y="124225"/>
            <a:ext cx="5582700" cy="5379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1" u="sng">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Factors Influencing Choice of Methods </a:t>
            </a:r>
            <a:endParaRPr sz="1500" b="1" u="sng">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37" name="Google Shape;137;p25"/>
          <p:cNvSpPr/>
          <p:nvPr/>
        </p:nvSpPr>
        <p:spPr>
          <a:xfrm>
            <a:off x="220800" y="825075"/>
            <a:ext cx="8702400" cy="41208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Comic Sans MS"/>
                <a:ea typeface="Comic Sans MS"/>
                <a:cs typeface="Comic Sans MS"/>
                <a:sym typeface="Comic Sans MS"/>
              </a:rPr>
              <a:t>Ethical Issues </a:t>
            </a:r>
            <a:endParaRPr sz="900" b="1">
              <a:solidFill>
                <a:schemeClr val="dk1"/>
              </a:solidFill>
              <a:latin typeface="Comic Sans MS"/>
              <a:ea typeface="Comic Sans MS"/>
              <a:cs typeface="Comic Sans MS"/>
              <a:sym typeface="Comic Sans MS"/>
            </a:endParaRPr>
          </a:p>
          <a:p>
            <a:pPr marL="0" lvl="0" indent="0" algn="ctr" rtl="0">
              <a:lnSpc>
                <a:spcPct val="115000"/>
              </a:lnSpc>
              <a:spcBef>
                <a:spcPts val="0"/>
              </a:spcBef>
              <a:spcAft>
                <a:spcPts val="0"/>
              </a:spcAft>
              <a:buClr>
                <a:schemeClr val="dk1"/>
              </a:buClr>
              <a:buSzPts val="1100"/>
              <a:buFont typeface="Arial"/>
              <a:buNone/>
            </a:pPr>
            <a:endParaRPr sz="900" b="1">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Informed Consent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Research participants should be offered the right to refuse to be involved. The researcher should also tell them about all relevant aspects of the research so that they can make a fully informed decision. Consent should be obtained before research begins and, if the study is lengthy, again at intervals throughout the process.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Confidentiality and Privacy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Researchers should keep the identity of research participants secret in order to help to prevent possible negative side effects on them. Researchers should also respect their privacy. Personal information concerning research participants should be kept confidential.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Harm to Research Participants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Researchers need to be aware of the possible effects of their work on those they study. These could include police intervention, harm to employment prospects, social exclusion and psychological damage. Wherever possible, researchers should anticipate and prevent such harm.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Vulnerable Groups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Special care should be taken where research participants are particularly vulnerable because of their age, disability, or physical or mental health. For example, when studying children in schools, researchers should have regard for issues of child protection.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Covert Research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Covert research is when the researcher’s identify and research purpose are kept hidden from the people being studied. This can create serious ethical problems, such as deceiving or lying to people in order to win their trust or obtain information. However, some sociologists argue that the use of covert methods may be justified in certain circumstances. These may include gaining access to secretive, dangerous or powerful groups. </a:t>
            </a:r>
            <a:endParaRPr sz="900">
              <a:solidFill>
                <a:schemeClr val="dk1"/>
              </a:solidFill>
              <a:latin typeface="Comic Sans MS"/>
              <a:ea typeface="Comic Sans MS"/>
              <a:cs typeface="Comic Sans MS"/>
              <a:sym typeface="Comic Sans M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6"/>
          <p:cNvSpPr/>
          <p:nvPr/>
        </p:nvSpPr>
        <p:spPr>
          <a:xfrm>
            <a:off x="1780650" y="152400"/>
            <a:ext cx="5582700" cy="5379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1" u="sng">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Factors Influencing Choice of Methods </a:t>
            </a:r>
            <a:endParaRPr sz="1500" b="1" u="sng">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43" name="Google Shape;143;p26"/>
          <p:cNvSpPr/>
          <p:nvPr/>
        </p:nvSpPr>
        <p:spPr>
          <a:xfrm>
            <a:off x="220800" y="825075"/>
            <a:ext cx="8702400" cy="41208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Comic Sans MS"/>
                <a:ea typeface="Comic Sans MS"/>
                <a:cs typeface="Comic Sans MS"/>
                <a:sym typeface="Comic Sans MS"/>
              </a:rPr>
              <a:t>Theoretical Issues </a:t>
            </a:r>
            <a:endParaRPr sz="900" b="1">
              <a:solidFill>
                <a:schemeClr val="dk1"/>
              </a:solidFill>
              <a:latin typeface="Comic Sans MS"/>
              <a:ea typeface="Comic Sans MS"/>
              <a:cs typeface="Comic Sans MS"/>
              <a:sym typeface="Comic Sans MS"/>
            </a:endParaRPr>
          </a:p>
          <a:p>
            <a:pPr marL="0" lvl="0" indent="0" algn="ctr" rtl="0">
              <a:lnSpc>
                <a:spcPct val="115000"/>
              </a:lnSpc>
              <a:spcBef>
                <a:spcPts val="0"/>
              </a:spcBef>
              <a:spcAft>
                <a:spcPts val="0"/>
              </a:spcAft>
              <a:buClr>
                <a:schemeClr val="dk1"/>
              </a:buClr>
              <a:buSzPts val="1100"/>
              <a:buFont typeface="Arial"/>
              <a:buNone/>
            </a:pPr>
            <a:endParaRPr sz="900" b="1">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Validity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A valid method is one that produces a true or genuine picture of what something is really like. It allows the researcher to get closer to the truth.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Many sociologists argue that qualitative research methods such as participant observation give us a more valid or truthful account of what it is like to be a member of a group than quantitative methods such as questionnaires. This is because participant observation can give us a deeper insight through first hand experience.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Reliability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Another word for reliability is replicability. A reliable method is one which, when repeated by another researcher, gives the same results. In sociology, quantitative methods such as written questionnaires tend to produce more reliable results than qualitative methods.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u="sng">
                <a:solidFill>
                  <a:schemeClr val="dk1"/>
                </a:solidFill>
                <a:latin typeface="Comic Sans MS"/>
                <a:ea typeface="Comic Sans MS"/>
                <a:cs typeface="Comic Sans MS"/>
                <a:sym typeface="Comic Sans MS"/>
              </a:rPr>
              <a:t>Representativeness </a:t>
            </a:r>
            <a:endParaRPr sz="900" u="sng">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Representativeness refers to whether to not the people we study are a typical cross-section of the group we are interested in. If we ensure our sample is representative or typical of the wider population, we can use our findings to make generalisations about our target population. </a:t>
            </a: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a:p>
            <a:pPr marL="0" lvl="0" indent="0" algn="l" rtl="0">
              <a:lnSpc>
                <a:spcPct val="115000"/>
              </a:lnSpc>
              <a:spcBef>
                <a:spcPts val="0"/>
              </a:spcBef>
              <a:spcAft>
                <a:spcPts val="0"/>
              </a:spcAft>
              <a:buClr>
                <a:schemeClr val="dk1"/>
              </a:buClr>
              <a:buSzPts val="1100"/>
              <a:buFont typeface="Arial"/>
              <a:buNone/>
            </a:pPr>
            <a:endParaRPr sz="900">
              <a:solidFill>
                <a:schemeClr val="dk1"/>
              </a:solidFill>
              <a:latin typeface="Comic Sans MS"/>
              <a:ea typeface="Comic Sans MS"/>
              <a:cs typeface="Comic Sans MS"/>
              <a:sym typeface="Comic Sans MS"/>
            </a:endParaRPr>
          </a:p>
        </p:txBody>
      </p:sp>
      <p:graphicFrame>
        <p:nvGraphicFramePr>
          <p:cNvPr id="144" name="Google Shape;144;p26"/>
          <p:cNvGraphicFramePr/>
          <p:nvPr/>
        </p:nvGraphicFramePr>
        <p:xfrm>
          <a:off x="304800" y="3514925"/>
          <a:ext cx="8547975" cy="1289130"/>
        </p:xfrm>
        <a:graphic>
          <a:graphicData uri="http://schemas.openxmlformats.org/drawingml/2006/table">
            <a:tbl>
              <a:tblPr>
                <a:noFill/>
                <a:tableStyleId>{273903CD-CB58-417A-B3C4-C89BBBA98D33}</a:tableStyleId>
              </a:tblPr>
              <a:tblGrid>
                <a:gridCol w="2849325">
                  <a:extLst>
                    <a:ext uri="{9D8B030D-6E8A-4147-A177-3AD203B41FA5}">
                      <a16:colId xmlns:a16="http://schemas.microsoft.com/office/drawing/2014/main" val="20000"/>
                    </a:ext>
                  </a:extLst>
                </a:gridCol>
                <a:gridCol w="2849325">
                  <a:extLst>
                    <a:ext uri="{9D8B030D-6E8A-4147-A177-3AD203B41FA5}">
                      <a16:colId xmlns:a16="http://schemas.microsoft.com/office/drawing/2014/main" val="20001"/>
                    </a:ext>
                  </a:extLst>
                </a:gridCol>
                <a:gridCol w="2849325">
                  <a:extLst>
                    <a:ext uri="{9D8B030D-6E8A-4147-A177-3AD203B41FA5}">
                      <a16:colId xmlns:a16="http://schemas.microsoft.com/office/drawing/2014/main" val="20002"/>
                    </a:ext>
                  </a:extLst>
                </a:gridCol>
              </a:tblGrid>
              <a:tr h="202625">
                <a:tc>
                  <a:txBody>
                    <a:bodyPr/>
                    <a:lstStyle/>
                    <a:p>
                      <a:pPr marL="0" lvl="0" indent="0" algn="ctr" rtl="0">
                        <a:spcBef>
                          <a:spcPts val="0"/>
                        </a:spcBef>
                        <a:spcAft>
                          <a:spcPts val="0"/>
                        </a:spcAft>
                        <a:buNone/>
                      </a:pPr>
                      <a:r>
                        <a:rPr lang="en-GB" sz="700" b="1">
                          <a:latin typeface="Comic Sans MS"/>
                          <a:ea typeface="Comic Sans MS"/>
                          <a:cs typeface="Comic Sans MS"/>
                          <a:sym typeface="Comic Sans MS"/>
                        </a:rPr>
                        <a:t>Sociologists </a:t>
                      </a:r>
                      <a:endParaRPr sz="700" b="1">
                        <a:latin typeface="Comic Sans MS"/>
                        <a:ea typeface="Comic Sans MS"/>
                        <a:cs typeface="Comic Sans MS"/>
                        <a:sym typeface="Comic Sans MS"/>
                      </a:endParaRPr>
                    </a:p>
                  </a:txBody>
                  <a:tcPr marL="63500" marR="63500" marT="63500" marB="63500"/>
                </a:tc>
                <a:tc>
                  <a:txBody>
                    <a:bodyPr/>
                    <a:lstStyle/>
                    <a:p>
                      <a:pPr marL="0" lvl="0" indent="0" algn="ctr" rtl="0">
                        <a:spcBef>
                          <a:spcPts val="0"/>
                        </a:spcBef>
                        <a:spcAft>
                          <a:spcPts val="0"/>
                        </a:spcAft>
                        <a:buNone/>
                      </a:pPr>
                      <a:r>
                        <a:rPr lang="en-GB" sz="700" b="1">
                          <a:latin typeface="Comic Sans MS"/>
                          <a:ea typeface="Comic Sans MS"/>
                          <a:cs typeface="Comic Sans MS"/>
                          <a:sym typeface="Comic Sans MS"/>
                        </a:rPr>
                        <a:t>Summary </a:t>
                      </a:r>
                      <a:endParaRPr sz="700" b="1">
                        <a:latin typeface="Comic Sans MS"/>
                        <a:ea typeface="Comic Sans MS"/>
                        <a:cs typeface="Comic Sans MS"/>
                        <a:sym typeface="Comic Sans MS"/>
                      </a:endParaRPr>
                    </a:p>
                  </a:txBody>
                  <a:tcPr marL="63500" marR="63500" marT="63500" marB="63500"/>
                </a:tc>
                <a:tc>
                  <a:txBody>
                    <a:bodyPr/>
                    <a:lstStyle/>
                    <a:p>
                      <a:pPr marL="0" lvl="0" indent="0" algn="ctr" rtl="0">
                        <a:spcBef>
                          <a:spcPts val="0"/>
                        </a:spcBef>
                        <a:spcAft>
                          <a:spcPts val="0"/>
                        </a:spcAft>
                        <a:buNone/>
                      </a:pPr>
                      <a:r>
                        <a:rPr lang="en-GB" sz="700" b="1">
                          <a:latin typeface="Comic Sans MS"/>
                          <a:ea typeface="Comic Sans MS"/>
                          <a:cs typeface="Comic Sans MS"/>
                          <a:sym typeface="Comic Sans MS"/>
                        </a:rPr>
                        <a:t>Preferred Methods </a:t>
                      </a:r>
                      <a:endParaRPr sz="700" b="1">
                        <a:latin typeface="Comic Sans MS"/>
                        <a:ea typeface="Comic Sans MS"/>
                        <a:cs typeface="Comic Sans MS"/>
                        <a:sym typeface="Comic Sans MS"/>
                      </a:endParaRPr>
                    </a:p>
                  </a:txBody>
                  <a:tcPr marL="63500" marR="63500" marT="63500" marB="63500"/>
                </a:tc>
                <a:extLst>
                  <a:ext uri="{0D108BD9-81ED-4DB2-BD59-A6C34878D82A}">
                    <a16:rowId xmlns:a16="http://schemas.microsoft.com/office/drawing/2014/main" val="10000"/>
                  </a:ext>
                </a:extLst>
              </a:tr>
              <a:tr h="527725">
                <a:tc>
                  <a:txBody>
                    <a:bodyPr/>
                    <a:lstStyle/>
                    <a:p>
                      <a:pPr marL="0" lvl="0" indent="0" algn="l" rtl="0">
                        <a:spcBef>
                          <a:spcPts val="0"/>
                        </a:spcBef>
                        <a:spcAft>
                          <a:spcPts val="0"/>
                        </a:spcAft>
                        <a:buNone/>
                      </a:pPr>
                      <a:r>
                        <a:rPr lang="en-GB" sz="700">
                          <a:latin typeface="Comic Sans MS"/>
                          <a:ea typeface="Comic Sans MS"/>
                          <a:cs typeface="Comic Sans MS"/>
                          <a:sym typeface="Comic Sans MS"/>
                        </a:rPr>
                        <a:t>Positivists </a:t>
                      </a:r>
                      <a:endParaRPr sz="700">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700">
                          <a:latin typeface="Comic Sans MS"/>
                          <a:ea typeface="Comic Sans MS"/>
                          <a:cs typeface="Comic Sans MS"/>
                          <a:sym typeface="Comic Sans MS"/>
                        </a:rPr>
                        <a:t>Sociologists who believe sociology is a science and should be studied like the natural sciences. Positivists prefer methods and data that is quantitative, reliable and representative. </a:t>
                      </a:r>
                      <a:endParaRPr sz="700">
                        <a:latin typeface="Comic Sans MS"/>
                        <a:ea typeface="Comic Sans MS"/>
                        <a:cs typeface="Comic Sans MS"/>
                        <a:sym typeface="Comic Sans MS"/>
                      </a:endParaRPr>
                    </a:p>
                  </a:txBody>
                  <a:tcPr marL="63500" marR="63500" marT="63500" marB="63500"/>
                </a:tc>
                <a:tc>
                  <a:txBody>
                    <a:bodyPr/>
                    <a:lstStyle/>
                    <a:p>
                      <a:pPr marL="457200" lvl="0" indent="-273050" algn="l" rtl="0">
                        <a:spcBef>
                          <a:spcPts val="0"/>
                        </a:spcBef>
                        <a:spcAft>
                          <a:spcPts val="0"/>
                        </a:spcAft>
                        <a:buSzPts val="700"/>
                        <a:buFont typeface="Comic Sans MS"/>
                        <a:buChar char="●"/>
                      </a:pPr>
                      <a:r>
                        <a:rPr lang="en-GB" sz="700">
                          <a:latin typeface="Comic Sans MS"/>
                          <a:ea typeface="Comic Sans MS"/>
                          <a:cs typeface="Comic Sans MS"/>
                          <a:sym typeface="Comic Sans MS"/>
                        </a:rPr>
                        <a:t>Official Statistics</a:t>
                      </a:r>
                      <a:endParaRPr sz="700">
                        <a:latin typeface="Comic Sans MS"/>
                        <a:ea typeface="Comic Sans MS"/>
                        <a:cs typeface="Comic Sans MS"/>
                        <a:sym typeface="Comic Sans MS"/>
                      </a:endParaRPr>
                    </a:p>
                    <a:p>
                      <a:pPr marL="457200" lvl="0" indent="-273050" algn="l" rtl="0">
                        <a:spcBef>
                          <a:spcPts val="0"/>
                        </a:spcBef>
                        <a:spcAft>
                          <a:spcPts val="0"/>
                        </a:spcAft>
                        <a:buSzPts val="700"/>
                        <a:buFont typeface="Comic Sans MS"/>
                        <a:buChar char="●"/>
                      </a:pPr>
                      <a:r>
                        <a:rPr lang="en-GB" sz="700">
                          <a:latin typeface="Comic Sans MS"/>
                          <a:ea typeface="Comic Sans MS"/>
                          <a:cs typeface="Comic Sans MS"/>
                          <a:sym typeface="Comic Sans MS"/>
                        </a:rPr>
                        <a:t>Content Analysis </a:t>
                      </a:r>
                      <a:endParaRPr sz="700">
                        <a:latin typeface="Comic Sans MS"/>
                        <a:ea typeface="Comic Sans MS"/>
                        <a:cs typeface="Comic Sans MS"/>
                        <a:sym typeface="Comic Sans MS"/>
                      </a:endParaRPr>
                    </a:p>
                    <a:p>
                      <a:pPr marL="457200" lvl="0" indent="-273050" algn="l" rtl="0">
                        <a:spcBef>
                          <a:spcPts val="0"/>
                        </a:spcBef>
                        <a:spcAft>
                          <a:spcPts val="0"/>
                        </a:spcAft>
                        <a:buSzPts val="700"/>
                        <a:buFont typeface="Comic Sans MS"/>
                        <a:buChar char="●"/>
                      </a:pPr>
                      <a:r>
                        <a:rPr lang="en-GB" sz="700">
                          <a:latin typeface="Comic Sans MS"/>
                          <a:ea typeface="Comic Sans MS"/>
                          <a:cs typeface="Comic Sans MS"/>
                          <a:sym typeface="Comic Sans MS"/>
                        </a:rPr>
                        <a:t>Questionnaires </a:t>
                      </a:r>
                      <a:endParaRPr sz="700">
                        <a:latin typeface="Comic Sans MS"/>
                        <a:ea typeface="Comic Sans MS"/>
                        <a:cs typeface="Comic Sans MS"/>
                        <a:sym typeface="Comic Sans MS"/>
                      </a:endParaRPr>
                    </a:p>
                  </a:txBody>
                  <a:tcPr marL="63500" marR="63500" marT="63500" marB="63500"/>
                </a:tc>
                <a:extLst>
                  <a:ext uri="{0D108BD9-81ED-4DB2-BD59-A6C34878D82A}">
                    <a16:rowId xmlns:a16="http://schemas.microsoft.com/office/drawing/2014/main" val="10001"/>
                  </a:ext>
                </a:extLst>
              </a:tr>
              <a:tr h="527725">
                <a:tc>
                  <a:txBody>
                    <a:bodyPr/>
                    <a:lstStyle/>
                    <a:p>
                      <a:pPr marL="0" lvl="0" indent="0" algn="l" rtl="0">
                        <a:spcBef>
                          <a:spcPts val="0"/>
                        </a:spcBef>
                        <a:spcAft>
                          <a:spcPts val="0"/>
                        </a:spcAft>
                        <a:buNone/>
                      </a:pPr>
                      <a:r>
                        <a:rPr lang="en-GB" sz="700">
                          <a:latin typeface="Comic Sans MS"/>
                          <a:ea typeface="Comic Sans MS"/>
                          <a:cs typeface="Comic Sans MS"/>
                          <a:sym typeface="Comic Sans MS"/>
                        </a:rPr>
                        <a:t>Interpretivists </a:t>
                      </a:r>
                      <a:endParaRPr sz="700">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700">
                          <a:latin typeface="Comic Sans MS"/>
                          <a:ea typeface="Comic Sans MS"/>
                          <a:cs typeface="Comic Sans MS"/>
                          <a:sym typeface="Comic Sans MS"/>
                        </a:rPr>
                        <a:t>Sociologists who take a micro approach to studying society. They are interested in small-scale interactions between people, and aim to understand society and people on a deeper level. </a:t>
                      </a:r>
                      <a:endParaRPr sz="700">
                        <a:latin typeface="Comic Sans MS"/>
                        <a:ea typeface="Comic Sans MS"/>
                        <a:cs typeface="Comic Sans MS"/>
                        <a:sym typeface="Comic Sans MS"/>
                      </a:endParaRPr>
                    </a:p>
                  </a:txBody>
                  <a:tcPr marL="63500" marR="63500" marT="63500" marB="63500"/>
                </a:tc>
                <a:tc>
                  <a:txBody>
                    <a:bodyPr/>
                    <a:lstStyle/>
                    <a:p>
                      <a:pPr marL="457200" lvl="0" indent="-273050" algn="l" rtl="0">
                        <a:spcBef>
                          <a:spcPts val="0"/>
                        </a:spcBef>
                        <a:spcAft>
                          <a:spcPts val="0"/>
                        </a:spcAft>
                        <a:buSzPts val="700"/>
                        <a:buFont typeface="Comic Sans MS"/>
                        <a:buChar char="●"/>
                      </a:pPr>
                      <a:r>
                        <a:rPr lang="en-GB" sz="700">
                          <a:latin typeface="Comic Sans MS"/>
                          <a:ea typeface="Comic Sans MS"/>
                          <a:cs typeface="Comic Sans MS"/>
                          <a:sym typeface="Comic Sans MS"/>
                        </a:rPr>
                        <a:t>Unstructured Interviews </a:t>
                      </a:r>
                      <a:endParaRPr sz="700">
                        <a:latin typeface="Comic Sans MS"/>
                        <a:ea typeface="Comic Sans MS"/>
                        <a:cs typeface="Comic Sans MS"/>
                        <a:sym typeface="Comic Sans MS"/>
                      </a:endParaRPr>
                    </a:p>
                    <a:p>
                      <a:pPr marL="457200" lvl="0" indent="-273050" algn="l" rtl="0">
                        <a:spcBef>
                          <a:spcPts val="0"/>
                        </a:spcBef>
                        <a:spcAft>
                          <a:spcPts val="0"/>
                        </a:spcAft>
                        <a:buSzPts val="700"/>
                        <a:buFont typeface="Comic Sans MS"/>
                        <a:buChar char="●"/>
                      </a:pPr>
                      <a:r>
                        <a:rPr lang="en-GB" sz="700">
                          <a:latin typeface="Comic Sans MS"/>
                          <a:ea typeface="Comic Sans MS"/>
                          <a:cs typeface="Comic Sans MS"/>
                          <a:sym typeface="Comic Sans MS"/>
                        </a:rPr>
                        <a:t>Observations </a:t>
                      </a:r>
                      <a:endParaRPr sz="700">
                        <a:latin typeface="Comic Sans MS"/>
                        <a:ea typeface="Comic Sans MS"/>
                        <a:cs typeface="Comic Sans MS"/>
                        <a:sym typeface="Comic Sans MS"/>
                      </a:endParaRPr>
                    </a:p>
                    <a:p>
                      <a:pPr marL="457200" lvl="0" indent="-273050" algn="l" rtl="0">
                        <a:spcBef>
                          <a:spcPts val="0"/>
                        </a:spcBef>
                        <a:spcAft>
                          <a:spcPts val="0"/>
                        </a:spcAft>
                        <a:buSzPts val="700"/>
                        <a:buFont typeface="Comic Sans MS"/>
                        <a:buChar char="●"/>
                      </a:pPr>
                      <a:r>
                        <a:rPr lang="en-GB" sz="700">
                          <a:latin typeface="Comic Sans MS"/>
                          <a:ea typeface="Comic Sans MS"/>
                          <a:cs typeface="Comic Sans MS"/>
                          <a:sym typeface="Comic Sans MS"/>
                        </a:rPr>
                        <a:t>Diaries </a:t>
                      </a:r>
                      <a:endParaRPr sz="700">
                        <a:latin typeface="Comic Sans MS"/>
                        <a:ea typeface="Comic Sans MS"/>
                        <a:cs typeface="Comic Sans MS"/>
                        <a:sym typeface="Comic Sans MS"/>
                      </a:endParaRPr>
                    </a:p>
                  </a:txBody>
                  <a:tcPr marL="63500" marR="63500" marT="63500" marB="63500"/>
                </a:tc>
                <a:extLst>
                  <a:ext uri="{0D108BD9-81ED-4DB2-BD59-A6C34878D82A}">
                    <a16:rowId xmlns:a16="http://schemas.microsoft.com/office/drawing/2014/main" val="1000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7"/>
          <p:cNvSpPr/>
          <p:nvPr/>
        </p:nvSpPr>
        <p:spPr>
          <a:xfrm>
            <a:off x="1040700" y="1143450"/>
            <a:ext cx="7062600" cy="28566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300"/>
              <a:buFont typeface="Arial"/>
              <a:buNone/>
            </a:pPr>
            <a:endParaRPr sz="23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2300"/>
              <a:buFont typeface="Arial"/>
              <a:buNone/>
            </a:pPr>
            <a:endParaRPr sz="23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3200"/>
              <a:buFont typeface="Arial"/>
              <a:buNone/>
            </a:pPr>
            <a:r>
              <a:rPr lang="en-GB" sz="3200" b="1" u="sng">
                <a:latin typeface="Comic Sans MS"/>
                <a:ea typeface="Comic Sans MS"/>
                <a:cs typeface="Comic Sans MS"/>
                <a:sym typeface="Comic Sans MS"/>
              </a:rPr>
              <a:t>Methods of Research </a:t>
            </a:r>
            <a:endParaRPr sz="32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300"/>
              <a:buFont typeface="Arial"/>
              <a:buNone/>
            </a:pPr>
            <a:endParaRPr sz="2300" b="0" i="0" u="none"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300"/>
              <a:buFont typeface="Arial"/>
              <a:buNone/>
            </a:pPr>
            <a:endParaRPr sz="2300" b="0" i="0" u="none" strike="noStrike" cap="none">
              <a:solidFill>
                <a:srgbClr val="000000"/>
              </a:solidFill>
              <a:latin typeface="Comic Sans MS"/>
              <a:ea typeface="Comic Sans MS"/>
              <a:cs typeface="Comic Sans MS"/>
              <a:sym typeface="Comic Sans M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8"/>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Questionnaires</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55" name="Google Shape;155;p28"/>
          <p:cNvSpPr/>
          <p:nvPr/>
        </p:nvSpPr>
        <p:spPr>
          <a:xfrm>
            <a:off x="220800" y="735950"/>
            <a:ext cx="8702400" cy="5442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a:latin typeface="Comic Sans MS"/>
                <a:ea typeface="Comic Sans MS"/>
                <a:cs typeface="Comic Sans MS"/>
                <a:sym typeface="Comic Sans MS"/>
              </a:rPr>
              <a:t>Social surveys are either questionnaires or interviews. They can use closed or open questions or a combination of both.</a:t>
            </a:r>
            <a:endParaRPr sz="1200" i="1">
              <a:latin typeface="Comic Sans MS"/>
              <a:ea typeface="Comic Sans MS"/>
              <a:cs typeface="Comic Sans MS"/>
              <a:sym typeface="Comic Sans MS"/>
            </a:endParaRPr>
          </a:p>
        </p:txBody>
      </p:sp>
      <p:sp>
        <p:nvSpPr>
          <p:cNvPr id="156" name="Google Shape;156;p28"/>
          <p:cNvSpPr/>
          <p:nvPr/>
        </p:nvSpPr>
        <p:spPr>
          <a:xfrm>
            <a:off x="220800" y="1515225"/>
            <a:ext cx="4247100" cy="34380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GB" sz="1500" b="1">
                <a:solidFill>
                  <a:schemeClr val="dk1"/>
                </a:solidFill>
                <a:latin typeface="Comic Sans MS"/>
                <a:ea typeface="Comic Sans MS"/>
                <a:cs typeface="Comic Sans MS"/>
                <a:sym typeface="Comic Sans MS"/>
              </a:rPr>
              <a:t>Open Questions </a:t>
            </a:r>
            <a:endParaRPr sz="1500" b="1">
              <a:solidFill>
                <a:schemeClr val="dk1"/>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endParaRPr sz="1500">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r>
              <a:rPr lang="en-GB" sz="1500">
                <a:latin typeface="Comic Sans MS"/>
                <a:ea typeface="Comic Sans MS"/>
                <a:cs typeface="Comic Sans MS"/>
                <a:sym typeface="Comic Sans MS"/>
              </a:rPr>
              <a:t>These enable respondents to put forward their own answers to the set questions rather than choose a response from several pre-set answers. </a:t>
            </a:r>
            <a:endParaRPr sz="1500">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r>
              <a:rPr lang="en-GB" sz="1500">
                <a:latin typeface="Comic Sans MS"/>
                <a:ea typeface="Comic Sans MS"/>
                <a:cs typeface="Comic Sans MS"/>
                <a:sym typeface="Comic Sans MS"/>
              </a:rPr>
              <a:t>An example would be ‘what are your views on the results of the last election?’ Responses to this type of question are likely to be very varied and so are more difficult to convert into statistics. Open-ended questions are therefore unsuitable if the researcher was only interested in collecting quantitative data. </a:t>
            </a:r>
            <a:endParaRPr sz="1500">
              <a:latin typeface="Comic Sans MS"/>
              <a:ea typeface="Comic Sans MS"/>
              <a:cs typeface="Comic Sans MS"/>
              <a:sym typeface="Comic Sans MS"/>
            </a:endParaRPr>
          </a:p>
        </p:txBody>
      </p:sp>
      <p:sp>
        <p:nvSpPr>
          <p:cNvPr id="157" name="Google Shape;157;p28"/>
          <p:cNvSpPr/>
          <p:nvPr/>
        </p:nvSpPr>
        <p:spPr>
          <a:xfrm>
            <a:off x="4676100" y="1515225"/>
            <a:ext cx="4247100" cy="34380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GB" sz="1200" b="1">
                <a:solidFill>
                  <a:schemeClr val="dk1"/>
                </a:solidFill>
                <a:latin typeface="Comic Sans MS"/>
                <a:ea typeface="Comic Sans MS"/>
                <a:cs typeface="Comic Sans MS"/>
                <a:sym typeface="Comic Sans MS"/>
              </a:rPr>
              <a:t>Closed Questions </a:t>
            </a:r>
            <a:endParaRPr sz="1200" b="1">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sz="1200" b="1">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GB" sz="1200">
                <a:solidFill>
                  <a:schemeClr val="dk1"/>
                </a:solidFill>
                <a:latin typeface="Comic Sans MS"/>
                <a:ea typeface="Comic Sans MS"/>
                <a:cs typeface="Comic Sans MS"/>
                <a:sym typeface="Comic Sans MS"/>
              </a:rPr>
              <a:t>These require respondents to choose between a number of given answers. Often, the respondents just has to tick the appropriate box in response to a set question, so it can be answered quite quickly. The question for example might be ‘did you vote in the last general election?’ and the answers given could simply be ‘yes’ or ‘no’. </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GB" sz="1200">
                <a:solidFill>
                  <a:schemeClr val="dk1"/>
                </a:solidFill>
                <a:latin typeface="Comic Sans MS"/>
                <a:ea typeface="Comic Sans MS"/>
                <a:cs typeface="Comic Sans MS"/>
                <a:sym typeface="Comic Sans MS"/>
              </a:rPr>
              <a:t>The response to closed questions are relatively easy to process by computer and can be presented in numerical form. </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GB" sz="1200">
                <a:solidFill>
                  <a:schemeClr val="dk1"/>
                </a:solidFill>
                <a:latin typeface="Comic Sans MS"/>
                <a:ea typeface="Comic Sans MS"/>
                <a:cs typeface="Comic Sans MS"/>
                <a:sym typeface="Comic Sans MS"/>
              </a:rPr>
              <a:t>Where closed questions are used, it is important that all possible answers are anticipated in advance and included in the questionnaire. It is also important that the questions and answers are carefully worded so their meaning is perfectly clear. </a:t>
            </a:r>
            <a:endParaRPr sz="1200">
              <a:solidFill>
                <a:schemeClr val="dk1"/>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endParaRPr sz="1200">
              <a:latin typeface="Comic Sans MS"/>
              <a:ea typeface="Comic Sans MS"/>
              <a:cs typeface="Comic Sans MS"/>
              <a:sym typeface="Comic Sans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9"/>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Questionnaires</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graphicFrame>
        <p:nvGraphicFramePr>
          <p:cNvPr id="163" name="Google Shape;163;p29"/>
          <p:cNvGraphicFramePr/>
          <p:nvPr/>
        </p:nvGraphicFramePr>
        <p:xfrm>
          <a:off x="322100" y="693450"/>
          <a:ext cx="8614400" cy="4404330"/>
        </p:xfrm>
        <a:graphic>
          <a:graphicData uri="http://schemas.openxmlformats.org/drawingml/2006/table">
            <a:tbl>
              <a:tblPr>
                <a:noFill/>
                <a:tableStyleId>{E8815CC7-DF07-4C9C-8AEE-3F257B70FC4D}</a:tableStyleId>
              </a:tblPr>
              <a:tblGrid>
                <a:gridCol w="4307200">
                  <a:extLst>
                    <a:ext uri="{9D8B030D-6E8A-4147-A177-3AD203B41FA5}">
                      <a16:colId xmlns:a16="http://schemas.microsoft.com/office/drawing/2014/main" val="20000"/>
                    </a:ext>
                  </a:extLst>
                </a:gridCol>
                <a:gridCol w="43072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Strengths </a:t>
                      </a:r>
                      <a:endParaRPr sz="1300" b="1">
                        <a:latin typeface="Comic Sans MS"/>
                        <a:ea typeface="Comic Sans MS"/>
                        <a:cs typeface="Comic Sans MS"/>
                        <a:sym typeface="Comic Sans MS"/>
                      </a:endParaRPr>
                    </a:p>
                  </a:txBody>
                  <a:tcPr marL="91425" marR="91425" marT="91425" marB="91425">
                    <a:solidFill>
                      <a:schemeClr val="lt2"/>
                    </a:solidFill>
                  </a:tcPr>
                </a:tc>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Weaknesses </a:t>
                      </a:r>
                      <a:endParaRPr sz="1300" b="1">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0"/>
                  </a:ext>
                </a:extLst>
              </a:tr>
              <a:tr h="0">
                <a:tc>
                  <a:txBody>
                    <a:bodyPr/>
                    <a:lstStyle/>
                    <a:p>
                      <a:pPr marL="457200" lvl="0" indent="-323850" algn="l" rtl="0">
                        <a:spcBef>
                          <a:spcPts val="0"/>
                        </a:spcBef>
                        <a:spcAft>
                          <a:spcPts val="0"/>
                        </a:spcAft>
                        <a:buSzPts val="1500"/>
                        <a:buFont typeface="Comic Sans MS"/>
                        <a:buChar char="●"/>
                      </a:pPr>
                      <a:r>
                        <a:rPr lang="en-GB" sz="1200">
                          <a:solidFill>
                            <a:schemeClr val="dk1"/>
                          </a:solidFill>
                          <a:latin typeface="Comic Sans MS"/>
                          <a:ea typeface="Comic Sans MS"/>
                          <a:cs typeface="Comic Sans MS"/>
                          <a:sym typeface="Comic Sans MS"/>
                        </a:rPr>
                        <a:t>Questionnaires are low in cost – online is free/postal you only have to buy a stamp.</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Postal questionnaires are a relatively cheap, quick and efficient way of obtaining large amounts of data from a large sample.</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If the researcher is not present, respondents may be more willing to answer potentially embarrassing, personal or sensitive questions (e.g. about smoking or drinking alcohol while pregnant).</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As questions are standardised, the questionnaire can be repeated by other researchers to check that the findings are reliable. Reliability is high as another researcher would be expected to get similar responses if they carried out the same questionnaire. </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Both types of date can be gathered. Quantitative from closed questions and qualitative from open questions.</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Closed questions provide quantitative data resulting in the possibility of examining patterns between different factors.</a:t>
                      </a:r>
                      <a:endParaRPr sz="1200">
                        <a:solidFill>
                          <a:schemeClr val="dk1"/>
                        </a:solidFill>
                        <a:latin typeface="Comic Sans MS"/>
                        <a:ea typeface="Comic Sans MS"/>
                        <a:cs typeface="Comic Sans MS"/>
                        <a:sym typeface="Comic Sans MS"/>
                      </a:endParaRPr>
                    </a:p>
                  </a:txBody>
                  <a:tcPr marL="91425" marR="91425" marT="91425" marB="91425">
                    <a:solidFill>
                      <a:schemeClr val="lt2"/>
                    </a:solidFill>
                  </a:tcPr>
                </a:tc>
                <a:tc>
                  <a:txBody>
                    <a:bodyPr/>
                    <a:lstStyle/>
                    <a:p>
                      <a:pPr marL="457200" lvl="0" indent="-323850" algn="l" rtl="0">
                        <a:spcBef>
                          <a:spcPts val="0"/>
                        </a:spcBef>
                        <a:spcAft>
                          <a:spcPts val="0"/>
                        </a:spcAft>
                        <a:buSzPts val="1500"/>
                        <a:buChar char="●"/>
                      </a:pPr>
                      <a:r>
                        <a:rPr lang="en-GB" sz="1200">
                          <a:solidFill>
                            <a:schemeClr val="dk1"/>
                          </a:solidFill>
                          <a:latin typeface="Comic Sans MS"/>
                          <a:ea typeface="Comic Sans MS"/>
                          <a:cs typeface="Comic Sans MS"/>
                          <a:sym typeface="Comic Sans MS"/>
                        </a:rPr>
                        <a:t>The respondent may not fully complete the questionnaire.</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Social desirability – participants may lie to give answers expected of them or give answers that show how they would like to be, not how they are. </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The response rate (replies received in proportion to the total number distributed) is usually low. Those who do not respond may not be representative of the population. Validity is low with closed questions as the exact answer the respondent wants may not be there.</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Questionnaires consist of pre-set questions with some being closed questions. In this case the researcher has already decided what the possible answers will be in advance. Closed questions do not allow for respondents to develop their answers. They have no opportunity to express why they have ticked a particular box rather than another.</a:t>
                      </a:r>
                      <a:endParaRPr sz="1200">
                        <a:solidFill>
                          <a:schemeClr val="dk1"/>
                        </a:solidFill>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0"/>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Structured Interviews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69" name="Google Shape;169;p30"/>
          <p:cNvSpPr/>
          <p:nvPr/>
        </p:nvSpPr>
        <p:spPr>
          <a:xfrm>
            <a:off x="220800" y="735950"/>
            <a:ext cx="8702400" cy="4575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000">
                <a:solidFill>
                  <a:srgbClr val="1F1F1F"/>
                </a:solidFill>
                <a:latin typeface="Comic Sans MS"/>
                <a:ea typeface="Comic Sans MS"/>
                <a:cs typeface="Comic Sans MS"/>
                <a:sym typeface="Comic Sans MS"/>
              </a:rPr>
              <a:t>A structured interview is </a:t>
            </a:r>
            <a:r>
              <a:rPr lang="en-GB" sz="1000">
                <a:solidFill>
                  <a:srgbClr val="040C28"/>
                </a:solidFill>
                <a:latin typeface="Comic Sans MS"/>
                <a:ea typeface="Comic Sans MS"/>
                <a:cs typeface="Comic Sans MS"/>
                <a:sym typeface="Comic Sans MS"/>
              </a:rPr>
              <a:t>one where the interviewer sticks rigidly to a pre-written set of questions</a:t>
            </a:r>
            <a:r>
              <a:rPr lang="en-GB" sz="1000">
                <a:solidFill>
                  <a:srgbClr val="1F1F1F"/>
                </a:solidFill>
                <a:latin typeface="Comic Sans MS"/>
                <a:ea typeface="Comic Sans MS"/>
                <a:cs typeface="Comic Sans MS"/>
                <a:sym typeface="Comic Sans MS"/>
              </a:rPr>
              <a:t>. It is effectively an individually-administered questionnaire and could have open or closed questions or a mixture of both.</a:t>
            </a:r>
            <a:endParaRPr sz="1000" i="1">
              <a:latin typeface="Comic Sans MS"/>
              <a:ea typeface="Comic Sans MS"/>
              <a:cs typeface="Comic Sans MS"/>
              <a:sym typeface="Comic Sans MS"/>
            </a:endParaRPr>
          </a:p>
        </p:txBody>
      </p:sp>
      <p:graphicFrame>
        <p:nvGraphicFramePr>
          <p:cNvPr id="170" name="Google Shape;170;p30"/>
          <p:cNvGraphicFramePr/>
          <p:nvPr/>
        </p:nvGraphicFramePr>
        <p:xfrm>
          <a:off x="264800" y="1347675"/>
          <a:ext cx="8614400" cy="3413700"/>
        </p:xfrm>
        <a:graphic>
          <a:graphicData uri="http://schemas.openxmlformats.org/drawingml/2006/table">
            <a:tbl>
              <a:tblPr>
                <a:noFill/>
                <a:tableStyleId>{E8815CC7-DF07-4C9C-8AEE-3F257B70FC4D}</a:tableStyleId>
              </a:tblPr>
              <a:tblGrid>
                <a:gridCol w="4307200">
                  <a:extLst>
                    <a:ext uri="{9D8B030D-6E8A-4147-A177-3AD203B41FA5}">
                      <a16:colId xmlns:a16="http://schemas.microsoft.com/office/drawing/2014/main" val="20000"/>
                    </a:ext>
                  </a:extLst>
                </a:gridCol>
                <a:gridCol w="4307200">
                  <a:extLst>
                    <a:ext uri="{9D8B030D-6E8A-4147-A177-3AD203B41FA5}">
                      <a16:colId xmlns:a16="http://schemas.microsoft.com/office/drawing/2014/main" val="20001"/>
                    </a:ext>
                  </a:extLst>
                </a:gridCol>
              </a:tblGrid>
              <a:tr h="281225">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Strengths </a:t>
                      </a:r>
                      <a:endParaRPr sz="1300" b="1">
                        <a:latin typeface="Comic Sans MS"/>
                        <a:ea typeface="Comic Sans MS"/>
                        <a:cs typeface="Comic Sans MS"/>
                        <a:sym typeface="Comic Sans MS"/>
                      </a:endParaRPr>
                    </a:p>
                  </a:txBody>
                  <a:tcPr marL="91425" marR="91425" marT="91425" marB="91425">
                    <a:solidFill>
                      <a:schemeClr val="lt2"/>
                    </a:solidFill>
                  </a:tcPr>
                </a:tc>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Weaknesses </a:t>
                      </a:r>
                      <a:endParaRPr sz="1300" b="1">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0"/>
                  </a:ext>
                </a:extLst>
              </a:tr>
              <a:tr h="3003525">
                <a:tc>
                  <a:txBody>
                    <a:bodyPr/>
                    <a:lstStyle/>
                    <a:p>
                      <a:pPr marL="457200" lvl="0" indent="-304800" algn="l" rtl="0">
                        <a:spcBef>
                          <a:spcPts val="0"/>
                        </a:spcBef>
                        <a:spcAft>
                          <a:spcPts val="0"/>
                        </a:spcAft>
                        <a:buClr>
                          <a:schemeClr val="dk1"/>
                        </a:buClr>
                        <a:buSzPts val="1200"/>
                        <a:buFont typeface="Comic Sans MS"/>
                        <a:buChar char="●"/>
                      </a:pPr>
                      <a:r>
                        <a:rPr lang="en-GB" sz="1100">
                          <a:solidFill>
                            <a:schemeClr val="dk1"/>
                          </a:solidFill>
                          <a:latin typeface="Comic Sans MS"/>
                          <a:ea typeface="Comic Sans MS"/>
                          <a:cs typeface="Comic Sans MS"/>
                          <a:sym typeface="Comic Sans MS"/>
                        </a:rPr>
                        <a:t>Interview questions are standardised (each interviewee responds to the same set of questions) – this results in revealing real differences or similarities in the interviewees attitudes or opinions.</a:t>
                      </a:r>
                      <a:endParaRPr sz="11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100">
                          <a:solidFill>
                            <a:schemeClr val="dk1"/>
                          </a:solidFill>
                          <a:latin typeface="Comic Sans MS"/>
                          <a:ea typeface="Comic Sans MS"/>
                          <a:cs typeface="Comic Sans MS"/>
                          <a:sym typeface="Comic Sans MS"/>
                        </a:rPr>
                        <a:t>The researcher is able to compare interviewees’ responses and measure the strength of a connection between different factors. This provides the researcher with statistical data.</a:t>
                      </a:r>
                      <a:endParaRPr sz="11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100">
                          <a:solidFill>
                            <a:schemeClr val="dk1"/>
                          </a:solidFill>
                          <a:latin typeface="Comic Sans MS"/>
                          <a:ea typeface="Comic Sans MS"/>
                          <a:cs typeface="Comic Sans MS"/>
                          <a:sym typeface="Comic Sans MS"/>
                        </a:rPr>
                        <a:t>The questions are standardised and so other researchers can replicate the structured interview to check the </a:t>
                      </a:r>
                      <a:r>
                        <a:rPr lang="en-GB" sz="1100" b="1">
                          <a:solidFill>
                            <a:schemeClr val="dk1"/>
                          </a:solidFill>
                          <a:latin typeface="Comic Sans MS"/>
                          <a:ea typeface="Comic Sans MS"/>
                          <a:cs typeface="Comic Sans MS"/>
                          <a:sym typeface="Comic Sans MS"/>
                        </a:rPr>
                        <a:t>reliability</a:t>
                      </a:r>
                      <a:r>
                        <a:rPr lang="en-GB" sz="1100">
                          <a:solidFill>
                            <a:schemeClr val="dk1"/>
                          </a:solidFill>
                          <a:latin typeface="Comic Sans MS"/>
                          <a:ea typeface="Comic Sans MS"/>
                          <a:cs typeface="Comic Sans MS"/>
                          <a:sym typeface="Comic Sans MS"/>
                        </a:rPr>
                        <a:t> of the findings.</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Interviewers are trained in interviewing techniques. They will be able to clarify the meaning of questions and clear up any misunderstandings.</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Limited opportunities for respondents to express their own views and opinions. Close off rather than open up new and interesting areas and issues</a:t>
                      </a: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tc>
                  <a:txBody>
                    <a:bodyPr/>
                    <a:lstStyle/>
                    <a:p>
                      <a:pPr marL="457200" lvl="0" indent="-304800" algn="l" rtl="0">
                        <a:spcBef>
                          <a:spcPts val="0"/>
                        </a:spcBef>
                        <a:spcAft>
                          <a:spcPts val="0"/>
                        </a:spcAft>
                        <a:buClr>
                          <a:schemeClr val="dk1"/>
                        </a:buClr>
                        <a:buSzPts val="1200"/>
                        <a:buFont typeface="Comic Sans MS"/>
                        <a:buChar char="●"/>
                      </a:pPr>
                      <a:r>
                        <a:rPr lang="en-GB" sz="1100">
                          <a:solidFill>
                            <a:schemeClr val="dk1"/>
                          </a:solidFill>
                          <a:latin typeface="Comic Sans MS"/>
                          <a:ea typeface="Comic Sans MS"/>
                          <a:cs typeface="Comic Sans MS"/>
                          <a:sym typeface="Comic Sans MS"/>
                        </a:rPr>
                        <a:t>These interviews are delivered face to face. Problems can arise as interviewees may not reveal the truth or may lie, try to shock or impress the interviewer. (Interviewer effect)</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Interview effect leads to the results becoming invalid as they do not provide the truth or authentic picture of the topic being studies.</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Age, gender, ethnicity, accent or appearance of the interviewer may influence the respondent’s answers.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The wording/order/focus of the questions are all pre-determined by the researcher. This assumes that the researcher knows, in advance, exactly what the important and relevant questions are.</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The interviewer can ensure that all relevant questions and sections of the interview are completed. </a:t>
                      </a: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1"/>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Unstructured Interviews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76" name="Google Shape;176;p31"/>
          <p:cNvSpPr/>
          <p:nvPr/>
        </p:nvSpPr>
        <p:spPr>
          <a:xfrm>
            <a:off x="220800" y="735950"/>
            <a:ext cx="8702400" cy="6522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7916"/>
              </a:lnSpc>
              <a:spcBef>
                <a:spcPts val="0"/>
              </a:spcBef>
              <a:spcAft>
                <a:spcPts val="800"/>
              </a:spcAft>
              <a:buClr>
                <a:schemeClr val="dk1"/>
              </a:buClr>
              <a:buSzPts val="1100"/>
              <a:buFont typeface="Arial"/>
              <a:buNone/>
            </a:pPr>
            <a:r>
              <a:rPr lang="en-GB" sz="1100">
                <a:solidFill>
                  <a:schemeClr val="dk1"/>
                </a:solidFill>
                <a:latin typeface="Comic Sans MS"/>
                <a:ea typeface="Comic Sans MS"/>
                <a:cs typeface="Comic Sans MS"/>
                <a:sym typeface="Comic Sans MS"/>
              </a:rPr>
              <a:t>An unstructured (or in-depth) interview is like an informal, guided conversation, so no two interviews will be identical. As an in-depth interview, instead of following a standardised interview schedule, the researcher may simply work with a list of prompts covering the topics of interest. </a:t>
            </a:r>
            <a:endParaRPr sz="1000" i="1">
              <a:latin typeface="Comic Sans MS"/>
              <a:ea typeface="Comic Sans MS"/>
              <a:cs typeface="Comic Sans MS"/>
              <a:sym typeface="Comic Sans MS"/>
            </a:endParaRPr>
          </a:p>
        </p:txBody>
      </p:sp>
      <p:graphicFrame>
        <p:nvGraphicFramePr>
          <p:cNvPr id="177" name="Google Shape;177;p31"/>
          <p:cNvGraphicFramePr/>
          <p:nvPr/>
        </p:nvGraphicFramePr>
        <p:xfrm>
          <a:off x="264800" y="1653350"/>
          <a:ext cx="3000000" cy="3000000"/>
        </p:xfrm>
        <a:graphic>
          <a:graphicData uri="http://schemas.openxmlformats.org/drawingml/2006/table">
            <a:tbl>
              <a:tblPr>
                <a:noFill/>
                <a:tableStyleId>{E8815CC7-DF07-4C9C-8AEE-3F257B70FC4D}</a:tableStyleId>
              </a:tblPr>
              <a:tblGrid>
                <a:gridCol w="4307200">
                  <a:extLst>
                    <a:ext uri="{9D8B030D-6E8A-4147-A177-3AD203B41FA5}">
                      <a16:colId xmlns:a16="http://schemas.microsoft.com/office/drawing/2014/main" val="20000"/>
                    </a:ext>
                  </a:extLst>
                </a:gridCol>
                <a:gridCol w="4307200">
                  <a:extLst>
                    <a:ext uri="{9D8B030D-6E8A-4147-A177-3AD203B41FA5}">
                      <a16:colId xmlns:a16="http://schemas.microsoft.com/office/drawing/2014/main" val="20001"/>
                    </a:ext>
                  </a:extLst>
                </a:gridCol>
              </a:tblGrid>
              <a:tr h="357100">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Strengths </a:t>
                      </a:r>
                      <a:endParaRPr sz="1300" b="1">
                        <a:latin typeface="Comic Sans MS"/>
                        <a:ea typeface="Comic Sans MS"/>
                        <a:cs typeface="Comic Sans MS"/>
                        <a:sym typeface="Comic Sans MS"/>
                      </a:endParaRPr>
                    </a:p>
                  </a:txBody>
                  <a:tcPr marL="91425" marR="91425" marT="91425" marB="91425">
                    <a:solidFill>
                      <a:schemeClr val="lt2"/>
                    </a:solidFill>
                  </a:tcPr>
                </a:tc>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Weaknesses </a:t>
                      </a:r>
                      <a:endParaRPr sz="1300" b="1">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0"/>
                  </a:ext>
                </a:extLst>
              </a:tr>
              <a:tr h="2885775">
                <a:tc>
                  <a:txBody>
                    <a:bodyPr/>
                    <a:lstStyle/>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More flexible than standardised methods (informal).</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Can provide qualitative data, so therefore produces </a:t>
                      </a:r>
                      <a:r>
                        <a:rPr lang="en-GB" sz="1100" b="1">
                          <a:solidFill>
                            <a:schemeClr val="dk1"/>
                          </a:solidFill>
                          <a:latin typeface="Comic Sans MS"/>
                          <a:ea typeface="Comic Sans MS"/>
                          <a:cs typeface="Comic Sans MS"/>
                          <a:sym typeface="Comic Sans MS"/>
                        </a:rPr>
                        <a:t>valid</a:t>
                      </a:r>
                      <a:r>
                        <a:rPr lang="en-GB" sz="1100">
                          <a:solidFill>
                            <a:schemeClr val="dk1"/>
                          </a:solidFill>
                          <a:latin typeface="Comic Sans MS"/>
                          <a:ea typeface="Comic Sans MS"/>
                          <a:cs typeface="Comic Sans MS"/>
                          <a:sym typeface="Comic Sans MS"/>
                        </a:rPr>
                        <a:t> data.</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The interviewer can clarify questions, rephrase them and clear up any misunderstandings.</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Interviewers can prompt and ask additional questions in responses to what interviewees tell them.</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Participants have the opportunity to talk at length in their own words. They can develop their answers fully and introduce issues that they consider important but the interviewer might not have thought of.</a:t>
                      </a: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tc>
                  <a:txBody>
                    <a:bodyPr/>
                    <a:lstStyle/>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Time consuming and expensive to conduct. Fewer interviews can be undertaken resulting in a small sample size. (Cannot claim that findings represent the wider population).</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Interviewers need to be trained and their salary and travel expenses paid.</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Interviewer needs to be able to hold a conversation and keep it flowing smoothly. If they cannot do this then it is a waste of time, effort and money.</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Each interview is unique. With no standardised schedule to follow, it would be difficult to replicate or repeat an informal interview in order to check the reliability of the findings.</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Can be influenced by the interviewer effect</a:t>
                      </a: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p:nvPr/>
        </p:nvSpPr>
        <p:spPr>
          <a:xfrm>
            <a:off x="1040700" y="1143450"/>
            <a:ext cx="7062600" cy="28566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2300"/>
              <a:buFont typeface="Arial"/>
              <a:buNone/>
            </a:pPr>
            <a:endParaRPr sz="23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2300"/>
              <a:buFont typeface="Arial"/>
              <a:buNone/>
            </a:pPr>
            <a:endParaRPr sz="23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3200"/>
              <a:buFont typeface="Arial"/>
              <a:buNone/>
            </a:pPr>
            <a:r>
              <a:rPr lang="en-GB" sz="3200" b="1" u="sng">
                <a:latin typeface="Comic Sans MS"/>
                <a:ea typeface="Comic Sans MS"/>
                <a:cs typeface="Comic Sans MS"/>
                <a:sym typeface="Comic Sans MS"/>
              </a:rPr>
              <a:t>Research Design </a:t>
            </a:r>
            <a:endParaRPr sz="32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300"/>
              <a:buFont typeface="Arial"/>
              <a:buNone/>
            </a:pPr>
            <a:endParaRPr sz="2300" b="0" i="0" u="none"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2300"/>
              <a:buFont typeface="Arial"/>
              <a:buNone/>
            </a:pPr>
            <a:endParaRPr sz="2300" b="0" i="0" u="none" strike="noStrike" cap="none">
              <a:solidFill>
                <a:srgbClr val="000000"/>
              </a:solidFill>
              <a:latin typeface="Comic Sans MS"/>
              <a:ea typeface="Comic Sans MS"/>
              <a:cs typeface="Comic Sans MS"/>
              <a:sym typeface="Comic Sans M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2"/>
          <p:cNvSpPr/>
          <p:nvPr/>
        </p:nvSpPr>
        <p:spPr>
          <a:xfrm>
            <a:off x="1780650" y="111500"/>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Observations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83" name="Google Shape;183;p32"/>
          <p:cNvSpPr/>
          <p:nvPr/>
        </p:nvSpPr>
        <p:spPr>
          <a:xfrm>
            <a:off x="220800" y="693575"/>
            <a:ext cx="8702400" cy="4575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800"/>
              </a:spcAft>
              <a:buNone/>
            </a:pPr>
            <a:r>
              <a:rPr lang="en-GB" sz="900">
                <a:solidFill>
                  <a:schemeClr val="dk1"/>
                </a:solidFill>
                <a:latin typeface="Comic Sans MS"/>
                <a:ea typeface="Comic Sans MS"/>
                <a:cs typeface="Comic Sans MS"/>
                <a:sym typeface="Comic Sans MS"/>
              </a:rPr>
              <a:t>Much sociological research involves asking questions through surveys or in-depth interviews. Sociologists also conduct research by using observation techniques. These involve watching people in everyday settings, listening to the group under study and recording what is observed over time. </a:t>
            </a:r>
            <a:endParaRPr sz="900">
              <a:solidFill>
                <a:schemeClr val="dk1"/>
              </a:solidFill>
              <a:latin typeface="Comic Sans MS"/>
              <a:ea typeface="Comic Sans MS"/>
              <a:cs typeface="Comic Sans MS"/>
              <a:sym typeface="Comic Sans MS"/>
            </a:endParaRPr>
          </a:p>
        </p:txBody>
      </p:sp>
      <p:sp>
        <p:nvSpPr>
          <p:cNvPr id="184" name="Google Shape;184;p32"/>
          <p:cNvSpPr/>
          <p:nvPr/>
        </p:nvSpPr>
        <p:spPr>
          <a:xfrm>
            <a:off x="220800" y="1232450"/>
            <a:ext cx="4827000" cy="3135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800"/>
              </a:spcAft>
              <a:buNone/>
            </a:pPr>
            <a:r>
              <a:rPr lang="en-GB" sz="900" b="1">
                <a:solidFill>
                  <a:schemeClr val="dk1"/>
                </a:solidFill>
                <a:latin typeface="Comic Sans MS"/>
                <a:ea typeface="Comic Sans MS"/>
                <a:cs typeface="Comic Sans MS"/>
                <a:sym typeface="Comic Sans MS"/>
              </a:rPr>
              <a:t>Problems with both overt and covert participant observation </a:t>
            </a:r>
            <a:endParaRPr sz="900" b="1">
              <a:solidFill>
                <a:schemeClr val="dk1"/>
              </a:solidFill>
              <a:latin typeface="Comic Sans MS"/>
              <a:ea typeface="Comic Sans MS"/>
              <a:cs typeface="Comic Sans MS"/>
              <a:sym typeface="Comic Sans MS"/>
            </a:endParaRPr>
          </a:p>
        </p:txBody>
      </p:sp>
      <p:graphicFrame>
        <p:nvGraphicFramePr>
          <p:cNvPr id="185" name="Google Shape;185;p32"/>
          <p:cNvGraphicFramePr/>
          <p:nvPr/>
        </p:nvGraphicFramePr>
        <p:xfrm>
          <a:off x="220800" y="1627325"/>
          <a:ext cx="8702400" cy="3403725"/>
        </p:xfrm>
        <a:graphic>
          <a:graphicData uri="http://schemas.openxmlformats.org/drawingml/2006/table">
            <a:tbl>
              <a:tblPr>
                <a:noFill/>
                <a:tableStyleId>{273903CD-CB58-417A-B3C4-C89BBBA98D33}</a:tableStyleId>
              </a:tblPr>
              <a:tblGrid>
                <a:gridCol w="2900800">
                  <a:extLst>
                    <a:ext uri="{9D8B030D-6E8A-4147-A177-3AD203B41FA5}">
                      <a16:colId xmlns:a16="http://schemas.microsoft.com/office/drawing/2014/main" val="20000"/>
                    </a:ext>
                  </a:extLst>
                </a:gridCol>
                <a:gridCol w="2900800">
                  <a:extLst>
                    <a:ext uri="{9D8B030D-6E8A-4147-A177-3AD203B41FA5}">
                      <a16:colId xmlns:a16="http://schemas.microsoft.com/office/drawing/2014/main" val="20001"/>
                    </a:ext>
                  </a:extLst>
                </a:gridCol>
                <a:gridCol w="2900800">
                  <a:extLst>
                    <a:ext uri="{9D8B030D-6E8A-4147-A177-3AD203B41FA5}">
                      <a16:colId xmlns:a16="http://schemas.microsoft.com/office/drawing/2014/main" val="20002"/>
                    </a:ext>
                  </a:extLst>
                </a:gridCol>
              </a:tblGrid>
              <a:tr h="277200">
                <a:tc>
                  <a:txBody>
                    <a:bodyPr/>
                    <a:lstStyle/>
                    <a:p>
                      <a:pPr marL="0" lvl="0" indent="0" algn="ctr" rtl="0">
                        <a:spcBef>
                          <a:spcPts val="0"/>
                        </a:spcBef>
                        <a:spcAft>
                          <a:spcPts val="0"/>
                        </a:spcAft>
                        <a:buNone/>
                      </a:pPr>
                      <a:r>
                        <a:rPr lang="en-GB" sz="800" b="1">
                          <a:latin typeface="Comic Sans MS"/>
                          <a:ea typeface="Comic Sans MS"/>
                          <a:cs typeface="Comic Sans MS"/>
                          <a:sym typeface="Comic Sans MS"/>
                        </a:rPr>
                        <a:t>Issues</a:t>
                      </a:r>
                      <a:endParaRPr sz="800" b="1">
                        <a:latin typeface="Comic Sans MS"/>
                        <a:ea typeface="Comic Sans MS"/>
                        <a:cs typeface="Comic Sans MS"/>
                        <a:sym typeface="Comic Sans MS"/>
                      </a:endParaRPr>
                    </a:p>
                  </a:txBody>
                  <a:tcPr marL="63500" marR="63500" marT="63500" marB="63500"/>
                </a:tc>
                <a:tc>
                  <a:txBody>
                    <a:bodyPr/>
                    <a:lstStyle/>
                    <a:p>
                      <a:pPr marL="0" lvl="0" indent="0" algn="ctr" rtl="0">
                        <a:spcBef>
                          <a:spcPts val="0"/>
                        </a:spcBef>
                        <a:spcAft>
                          <a:spcPts val="0"/>
                        </a:spcAft>
                        <a:buNone/>
                      </a:pPr>
                      <a:r>
                        <a:rPr lang="en-GB" sz="800" b="1">
                          <a:latin typeface="Comic Sans MS"/>
                          <a:ea typeface="Comic Sans MS"/>
                          <a:cs typeface="Comic Sans MS"/>
                          <a:sym typeface="Comic Sans MS"/>
                        </a:rPr>
                        <a:t>Summary </a:t>
                      </a:r>
                      <a:endParaRPr sz="800" b="1">
                        <a:latin typeface="Comic Sans MS"/>
                        <a:ea typeface="Comic Sans MS"/>
                        <a:cs typeface="Comic Sans MS"/>
                        <a:sym typeface="Comic Sans MS"/>
                      </a:endParaRPr>
                    </a:p>
                  </a:txBody>
                  <a:tcPr marL="63500" marR="63500" marT="63500" marB="63500"/>
                </a:tc>
                <a:tc>
                  <a:txBody>
                    <a:bodyPr/>
                    <a:lstStyle/>
                    <a:p>
                      <a:pPr marL="0" lvl="0" indent="0" algn="ctr" rtl="0">
                        <a:spcBef>
                          <a:spcPts val="0"/>
                        </a:spcBef>
                        <a:spcAft>
                          <a:spcPts val="0"/>
                        </a:spcAft>
                        <a:buNone/>
                      </a:pPr>
                      <a:r>
                        <a:rPr lang="en-GB" sz="800" b="1">
                          <a:latin typeface="Comic Sans MS"/>
                          <a:ea typeface="Comic Sans MS"/>
                          <a:cs typeface="Comic Sans MS"/>
                          <a:sym typeface="Comic Sans MS"/>
                        </a:rPr>
                        <a:t>Examples </a:t>
                      </a:r>
                      <a:endParaRPr sz="800" b="1">
                        <a:latin typeface="Comic Sans MS"/>
                        <a:ea typeface="Comic Sans MS"/>
                        <a:cs typeface="Comic Sans MS"/>
                        <a:sym typeface="Comic Sans MS"/>
                      </a:endParaRPr>
                    </a:p>
                  </a:txBody>
                  <a:tcPr marL="63500" marR="63500" marT="63500" marB="63500"/>
                </a:tc>
                <a:extLst>
                  <a:ext uri="{0D108BD9-81ED-4DB2-BD59-A6C34878D82A}">
                    <a16:rowId xmlns:a16="http://schemas.microsoft.com/office/drawing/2014/main" val="10000"/>
                  </a:ext>
                </a:extLst>
              </a:tr>
              <a:tr h="550875">
                <a:tc>
                  <a:txBody>
                    <a:bodyPr/>
                    <a:lstStyle/>
                    <a:p>
                      <a:pPr marL="0" lvl="0" indent="0" algn="l" rtl="0">
                        <a:spcBef>
                          <a:spcPts val="0"/>
                        </a:spcBef>
                        <a:spcAft>
                          <a:spcPts val="0"/>
                        </a:spcAft>
                        <a:buNone/>
                      </a:pPr>
                      <a:r>
                        <a:rPr lang="en-GB" sz="800" b="1">
                          <a:latin typeface="Comic Sans MS"/>
                          <a:ea typeface="Comic Sans MS"/>
                          <a:cs typeface="Comic Sans MS"/>
                          <a:sym typeface="Comic Sans MS"/>
                        </a:rPr>
                        <a:t>Getting In </a:t>
                      </a:r>
                      <a:endParaRPr sz="800" b="1">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800">
                          <a:latin typeface="Comic Sans MS"/>
                          <a:ea typeface="Comic Sans MS"/>
                          <a:cs typeface="Comic Sans MS"/>
                          <a:sym typeface="Comic Sans MS"/>
                        </a:rPr>
                        <a:t>Gaining entry into the group/ Making Contact: This highly depends on the researchers personal characteristics &amp; connections.</a:t>
                      </a:r>
                      <a:endParaRPr sz="800">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800">
                          <a:latin typeface="Comic Sans MS"/>
                          <a:ea typeface="Comic Sans MS"/>
                          <a:cs typeface="Comic Sans MS"/>
                          <a:sym typeface="Comic Sans MS"/>
                        </a:rPr>
                        <a:t>Patrick (1973) ‘A Glasgow Gang Observed. Patrick gained access to a Glasgow gang as he had taught one of the gang members.</a:t>
                      </a:r>
                      <a:endParaRPr sz="800">
                        <a:latin typeface="Comic Sans MS"/>
                        <a:ea typeface="Comic Sans MS"/>
                        <a:cs typeface="Comic Sans MS"/>
                        <a:sym typeface="Comic Sans MS"/>
                      </a:endParaRPr>
                    </a:p>
                  </a:txBody>
                  <a:tcPr marL="63500" marR="63500" marT="63500" marB="63500"/>
                </a:tc>
                <a:extLst>
                  <a:ext uri="{0D108BD9-81ED-4DB2-BD59-A6C34878D82A}">
                    <a16:rowId xmlns:a16="http://schemas.microsoft.com/office/drawing/2014/main" val="10001"/>
                  </a:ext>
                </a:extLst>
              </a:tr>
              <a:tr h="926550">
                <a:tc>
                  <a:txBody>
                    <a:bodyPr/>
                    <a:lstStyle/>
                    <a:p>
                      <a:pPr marL="0" lvl="0" indent="0" algn="l" rtl="0">
                        <a:spcBef>
                          <a:spcPts val="0"/>
                        </a:spcBef>
                        <a:spcAft>
                          <a:spcPts val="0"/>
                        </a:spcAft>
                        <a:buNone/>
                      </a:pPr>
                      <a:r>
                        <a:rPr lang="en-GB" sz="800" b="1">
                          <a:latin typeface="Comic Sans MS"/>
                          <a:ea typeface="Comic Sans MS"/>
                          <a:cs typeface="Comic Sans MS"/>
                          <a:sym typeface="Comic Sans MS"/>
                        </a:rPr>
                        <a:t>Acceptance of the Group</a:t>
                      </a:r>
                      <a:endParaRPr sz="800" b="1">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800">
                          <a:latin typeface="Comic Sans MS"/>
                          <a:ea typeface="Comic Sans MS"/>
                          <a:cs typeface="Comic Sans MS"/>
                          <a:sym typeface="Comic Sans MS"/>
                        </a:rPr>
                        <a:t>The Researcher might find it difficult to gain trust &amp; build rapport with the group. This could be influenced by age, class, gender, ethnicity (Researcher Effects)</a:t>
                      </a:r>
                      <a:endParaRPr sz="800">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800">
                          <a:latin typeface="Comic Sans MS"/>
                          <a:ea typeface="Comic Sans MS"/>
                          <a:cs typeface="Comic Sans MS"/>
                          <a:sym typeface="Comic Sans MS"/>
                        </a:rPr>
                        <a:t>Thornton (1995) ‘Rave Culture’. 17 Thornton’s age meant that she was slightly older than the group she was studying making it more difficult to be accepted by the group.</a:t>
                      </a:r>
                      <a:endParaRPr sz="800">
                        <a:latin typeface="Comic Sans MS"/>
                        <a:ea typeface="Comic Sans MS"/>
                        <a:cs typeface="Comic Sans MS"/>
                        <a:sym typeface="Comic Sans MS"/>
                      </a:endParaRPr>
                    </a:p>
                  </a:txBody>
                  <a:tcPr marL="63500" marR="63500" marT="63500" marB="63500"/>
                </a:tc>
                <a:extLst>
                  <a:ext uri="{0D108BD9-81ED-4DB2-BD59-A6C34878D82A}">
                    <a16:rowId xmlns:a16="http://schemas.microsoft.com/office/drawing/2014/main" val="10002"/>
                  </a:ext>
                </a:extLst>
              </a:tr>
              <a:tr h="824550">
                <a:tc>
                  <a:txBody>
                    <a:bodyPr/>
                    <a:lstStyle/>
                    <a:p>
                      <a:pPr marL="0" lvl="0" indent="0" algn="l" rtl="0">
                        <a:spcBef>
                          <a:spcPts val="0"/>
                        </a:spcBef>
                        <a:spcAft>
                          <a:spcPts val="0"/>
                        </a:spcAft>
                        <a:buNone/>
                      </a:pPr>
                      <a:r>
                        <a:rPr lang="en-GB" sz="800" b="1">
                          <a:latin typeface="Comic Sans MS"/>
                          <a:ea typeface="Comic Sans MS"/>
                          <a:cs typeface="Comic Sans MS"/>
                          <a:sym typeface="Comic Sans MS"/>
                        </a:rPr>
                        <a:t>Staying In ‘Going Native’</a:t>
                      </a:r>
                      <a:endParaRPr sz="800" b="1">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800">
                          <a:latin typeface="Comic Sans MS"/>
                          <a:ea typeface="Comic Sans MS"/>
                          <a:cs typeface="Comic Sans MS"/>
                          <a:sym typeface="Comic Sans MS"/>
                        </a:rPr>
                        <a:t>This means that the researcher loses their objectivity as a researcher and begins to identify with the group to the point that they become one of them – the researcher thus becomes bias (Value-Free vs. Value Laden)</a:t>
                      </a:r>
                      <a:endParaRPr sz="800">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800">
                          <a:latin typeface="Comic Sans MS"/>
                          <a:ea typeface="Comic Sans MS"/>
                          <a:cs typeface="Comic Sans MS"/>
                          <a:sym typeface="Comic Sans MS"/>
                        </a:rPr>
                        <a:t>Punch (1979) ‘Policing the Inner City’. In order to be accepted by the police that he was studying, Punch over-identified with them. He found himself aiding arrests, holding suspects, searching houses &amp; shouting at people who abused ‘his colleagues’.</a:t>
                      </a:r>
                      <a:endParaRPr sz="800">
                        <a:latin typeface="Comic Sans MS"/>
                        <a:ea typeface="Comic Sans MS"/>
                        <a:cs typeface="Comic Sans MS"/>
                        <a:sym typeface="Comic Sans MS"/>
                      </a:endParaRPr>
                    </a:p>
                  </a:txBody>
                  <a:tcPr marL="63500" marR="63500" marT="63500" marB="63500"/>
                </a:tc>
                <a:extLst>
                  <a:ext uri="{0D108BD9-81ED-4DB2-BD59-A6C34878D82A}">
                    <a16:rowId xmlns:a16="http://schemas.microsoft.com/office/drawing/2014/main" val="10003"/>
                  </a:ext>
                </a:extLst>
              </a:tr>
              <a:tr h="824550">
                <a:tc>
                  <a:txBody>
                    <a:bodyPr/>
                    <a:lstStyle/>
                    <a:p>
                      <a:pPr marL="0" lvl="0" indent="0" algn="l" rtl="0">
                        <a:spcBef>
                          <a:spcPts val="0"/>
                        </a:spcBef>
                        <a:spcAft>
                          <a:spcPts val="0"/>
                        </a:spcAft>
                        <a:buNone/>
                      </a:pPr>
                      <a:r>
                        <a:rPr lang="en-GB" sz="800" b="1">
                          <a:latin typeface="Comic Sans MS"/>
                          <a:ea typeface="Comic Sans MS"/>
                          <a:cs typeface="Comic Sans MS"/>
                          <a:sym typeface="Comic Sans MS"/>
                        </a:rPr>
                        <a:t>Getting out</a:t>
                      </a:r>
                      <a:endParaRPr sz="800" b="1">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800">
                          <a:latin typeface="Comic Sans MS"/>
                          <a:ea typeface="Comic Sans MS"/>
                          <a:cs typeface="Comic Sans MS"/>
                          <a:sym typeface="Comic Sans MS"/>
                        </a:rPr>
                        <a:t>Although this is arguably the easiest part of the P.O study, it too poses many problems:</a:t>
                      </a:r>
                      <a:endParaRPr sz="800">
                        <a:latin typeface="Comic Sans MS"/>
                        <a:ea typeface="Comic Sans MS"/>
                        <a:cs typeface="Comic Sans MS"/>
                        <a:sym typeface="Comic Sans MS"/>
                      </a:endParaRPr>
                    </a:p>
                    <a:p>
                      <a:pPr marL="0" lvl="0" indent="0" algn="l" rtl="0">
                        <a:spcBef>
                          <a:spcPts val="0"/>
                        </a:spcBef>
                        <a:spcAft>
                          <a:spcPts val="0"/>
                        </a:spcAft>
                        <a:buNone/>
                      </a:pPr>
                      <a:r>
                        <a:rPr lang="en-GB" sz="800">
                          <a:latin typeface="Comic Sans MS"/>
                          <a:ea typeface="Comic Sans MS"/>
                          <a:cs typeface="Comic Sans MS"/>
                          <a:sym typeface="Comic Sans MS"/>
                        </a:rPr>
                        <a:t> • Loyalty to the Group </a:t>
                      </a:r>
                      <a:endParaRPr sz="800">
                        <a:latin typeface="Comic Sans MS"/>
                        <a:ea typeface="Comic Sans MS"/>
                        <a:cs typeface="Comic Sans MS"/>
                        <a:sym typeface="Comic Sans MS"/>
                      </a:endParaRPr>
                    </a:p>
                    <a:p>
                      <a:pPr marL="0" lvl="0" indent="0" algn="l" rtl="0">
                        <a:spcBef>
                          <a:spcPts val="0"/>
                        </a:spcBef>
                        <a:spcAft>
                          <a:spcPts val="0"/>
                        </a:spcAft>
                        <a:buNone/>
                      </a:pPr>
                      <a:r>
                        <a:rPr lang="en-GB" sz="800">
                          <a:latin typeface="Comic Sans MS"/>
                          <a:ea typeface="Comic Sans MS"/>
                          <a:cs typeface="Comic Sans MS"/>
                          <a:sym typeface="Comic Sans MS"/>
                        </a:rPr>
                        <a:t>• Publishing the Research (&amp; details of the group) </a:t>
                      </a:r>
                      <a:endParaRPr sz="800">
                        <a:latin typeface="Comic Sans MS"/>
                        <a:ea typeface="Comic Sans MS"/>
                        <a:cs typeface="Comic Sans MS"/>
                        <a:sym typeface="Comic Sans MS"/>
                      </a:endParaRPr>
                    </a:p>
                    <a:p>
                      <a:pPr marL="0" lvl="0" indent="0" algn="l" rtl="0">
                        <a:spcBef>
                          <a:spcPts val="0"/>
                        </a:spcBef>
                        <a:spcAft>
                          <a:spcPts val="0"/>
                        </a:spcAft>
                        <a:buNone/>
                      </a:pPr>
                      <a:r>
                        <a:rPr lang="en-GB" sz="800">
                          <a:latin typeface="Comic Sans MS"/>
                          <a:ea typeface="Comic Sans MS"/>
                          <a:cs typeface="Comic Sans MS"/>
                          <a:sym typeface="Comic Sans MS"/>
                        </a:rPr>
                        <a:t>• Re-entering ‘Reality’.</a:t>
                      </a:r>
                      <a:endParaRPr sz="800">
                        <a:latin typeface="Comic Sans MS"/>
                        <a:ea typeface="Comic Sans MS"/>
                        <a:cs typeface="Comic Sans MS"/>
                        <a:sym typeface="Comic Sans MS"/>
                      </a:endParaRPr>
                    </a:p>
                  </a:txBody>
                  <a:tcPr marL="63500" marR="63500" marT="63500" marB="63500"/>
                </a:tc>
                <a:tc>
                  <a:txBody>
                    <a:bodyPr/>
                    <a:lstStyle/>
                    <a:p>
                      <a:pPr marL="0" lvl="0" indent="0" algn="l" rtl="0">
                        <a:spcBef>
                          <a:spcPts val="0"/>
                        </a:spcBef>
                        <a:spcAft>
                          <a:spcPts val="0"/>
                        </a:spcAft>
                        <a:buNone/>
                      </a:pPr>
                      <a:r>
                        <a:rPr lang="en-GB" sz="800">
                          <a:latin typeface="Comic Sans MS"/>
                          <a:ea typeface="Comic Sans MS"/>
                          <a:cs typeface="Comic Sans MS"/>
                          <a:sym typeface="Comic Sans MS"/>
                        </a:rPr>
                        <a:t>Patrick (1973) ‘A Glasgow Gang Observed’. Patrick ended his research early as he could not face the violence that the group carried out any longer.</a:t>
                      </a:r>
                      <a:endParaRPr sz="800">
                        <a:latin typeface="Comic Sans MS"/>
                        <a:ea typeface="Comic Sans MS"/>
                        <a:cs typeface="Comic Sans MS"/>
                        <a:sym typeface="Comic Sans MS"/>
                      </a:endParaRPr>
                    </a:p>
                  </a:txBody>
                  <a:tcPr marL="63500" marR="63500" marT="63500" marB="63500"/>
                </a:tc>
                <a:extLst>
                  <a:ext uri="{0D108BD9-81ED-4DB2-BD59-A6C34878D82A}">
                    <a16:rowId xmlns:a16="http://schemas.microsoft.com/office/drawing/2014/main"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3"/>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Participant Observation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91" name="Google Shape;191;p33"/>
          <p:cNvSpPr/>
          <p:nvPr/>
        </p:nvSpPr>
        <p:spPr>
          <a:xfrm>
            <a:off x="220800" y="735950"/>
            <a:ext cx="8702400" cy="13977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7916"/>
              </a:lnSpc>
              <a:spcBef>
                <a:spcPts val="0"/>
              </a:spcBef>
              <a:spcAft>
                <a:spcPts val="0"/>
              </a:spcAft>
              <a:buClr>
                <a:schemeClr val="dk1"/>
              </a:buClr>
              <a:buSzPts val="1100"/>
              <a:buFont typeface="Arial"/>
              <a:buNone/>
            </a:pPr>
            <a:r>
              <a:rPr lang="en-GB" sz="1200">
                <a:latin typeface="Comic Sans MS"/>
                <a:ea typeface="Comic Sans MS"/>
                <a:cs typeface="Comic Sans MS"/>
                <a:sym typeface="Comic Sans MS"/>
              </a:rPr>
              <a:t>In a participant observation study, the researcher joins a group and participates in its activities as a full member on a daily basis in order to investigate it. The researcher has to decide whether to carry out the study overtly or covertly. </a:t>
            </a:r>
            <a:endParaRPr sz="1200">
              <a:latin typeface="Comic Sans MS"/>
              <a:ea typeface="Comic Sans MS"/>
              <a:cs typeface="Comic Sans MS"/>
              <a:sym typeface="Comic Sans MS"/>
            </a:endParaRPr>
          </a:p>
          <a:p>
            <a:pPr marL="0" lvl="0" indent="0" algn="l" rtl="0">
              <a:lnSpc>
                <a:spcPct val="107916"/>
              </a:lnSpc>
              <a:spcBef>
                <a:spcPts val="800"/>
              </a:spcBef>
              <a:spcAft>
                <a:spcPts val="800"/>
              </a:spcAft>
              <a:buClr>
                <a:schemeClr val="dk1"/>
              </a:buClr>
              <a:buSzPts val="1100"/>
              <a:buFont typeface="Arial"/>
              <a:buNone/>
            </a:pPr>
            <a:r>
              <a:rPr lang="en-GB" sz="1200">
                <a:latin typeface="Comic Sans MS"/>
                <a:ea typeface="Comic Sans MS"/>
                <a:cs typeface="Comic Sans MS"/>
                <a:sym typeface="Comic Sans MS"/>
              </a:rPr>
              <a:t>With overt participant observation the group is aware of the research activities, however with covert participant observation the researcher joins the group without informing its members about the research activities. </a:t>
            </a:r>
            <a:endParaRPr sz="1200">
              <a:latin typeface="Comic Sans MS"/>
              <a:ea typeface="Comic Sans MS"/>
              <a:cs typeface="Comic Sans MS"/>
              <a:sym typeface="Comic Sans MS"/>
            </a:endParaRPr>
          </a:p>
        </p:txBody>
      </p:sp>
      <p:graphicFrame>
        <p:nvGraphicFramePr>
          <p:cNvPr id="192" name="Google Shape;192;p33"/>
          <p:cNvGraphicFramePr/>
          <p:nvPr/>
        </p:nvGraphicFramePr>
        <p:xfrm>
          <a:off x="264800" y="2281025"/>
          <a:ext cx="3000000" cy="3000000"/>
        </p:xfrm>
        <a:graphic>
          <a:graphicData uri="http://schemas.openxmlformats.org/drawingml/2006/table">
            <a:tbl>
              <a:tblPr>
                <a:noFill/>
                <a:tableStyleId>{E8815CC7-DF07-4C9C-8AEE-3F257B70FC4D}</a:tableStyleId>
              </a:tblPr>
              <a:tblGrid>
                <a:gridCol w="4307200">
                  <a:extLst>
                    <a:ext uri="{9D8B030D-6E8A-4147-A177-3AD203B41FA5}">
                      <a16:colId xmlns:a16="http://schemas.microsoft.com/office/drawing/2014/main" val="20000"/>
                    </a:ext>
                  </a:extLst>
                </a:gridCol>
                <a:gridCol w="4307200">
                  <a:extLst>
                    <a:ext uri="{9D8B030D-6E8A-4147-A177-3AD203B41FA5}">
                      <a16:colId xmlns:a16="http://schemas.microsoft.com/office/drawing/2014/main" val="20001"/>
                    </a:ext>
                  </a:extLst>
                </a:gridCol>
              </a:tblGrid>
              <a:tr h="303125">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Strengths </a:t>
                      </a:r>
                      <a:endParaRPr sz="1300" b="1">
                        <a:latin typeface="Comic Sans MS"/>
                        <a:ea typeface="Comic Sans MS"/>
                        <a:cs typeface="Comic Sans MS"/>
                        <a:sym typeface="Comic Sans MS"/>
                      </a:endParaRPr>
                    </a:p>
                  </a:txBody>
                  <a:tcPr marL="91425" marR="91425" marT="91425" marB="91425">
                    <a:solidFill>
                      <a:schemeClr val="lt2"/>
                    </a:solidFill>
                  </a:tcPr>
                </a:tc>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Weaknesses </a:t>
                      </a:r>
                      <a:endParaRPr sz="1300" b="1">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0"/>
                  </a:ext>
                </a:extLst>
              </a:tr>
              <a:tr h="2296300">
                <a:tc>
                  <a:txBody>
                    <a:bodyPr/>
                    <a:lstStyle/>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Allows the researcher to study a group in its natural everyday settings and observe its activities as they occur. Therefore, it is seen as less artificial than standardised methods such as surveys.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As a participant observation study is carried out over a long period of time the researcher has time to build bonds of trust.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The researcher can see things from the group’s perspective and develop a deeper understanding of its behaviour and activities. </a:t>
                      </a:r>
                      <a:endParaRPr sz="11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tc>
                  <a:txBody>
                    <a:bodyPr/>
                    <a:lstStyle/>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It may be difficult for the researcher to gain entry to the group under study.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Taking notes and recording information may be challenging (especially for covert observations)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Tends to be relatively time consuming and expensive.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The observer effect (overt) the presence of the researcher may influence the group and its activity. Therefore, validity may be affected.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Each participant observation is a one off and so it would be impossible to replicate. </a:t>
                      </a: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4"/>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Non-Participant Observation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98" name="Google Shape;198;p34"/>
          <p:cNvSpPr/>
          <p:nvPr/>
        </p:nvSpPr>
        <p:spPr>
          <a:xfrm>
            <a:off x="220800" y="735950"/>
            <a:ext cx="8702400" cy="13977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7916"/>
              </a:lnSpc>
              <a:spcBef>
                <a:spcPts val="0"/>
              </a:spcBef>
              <a:spcAft>
                <a:spcPts val="800"/>
              </a:spcAft>
              <a:buClr>
                <a:schemeClr val="dk1"/>
              </a:buClr>
              <a:buSzPts val="1100"/>
              <a:buFont typeface="Arial"/>
              <a:buNone/>
            </a:pPr>
            <a:r>
              <a:rPr lang="en-GB" sz="1200">
                <a:latin typeface="Comic Sans MS"/>
                <a:ea typeface="Comic Sans MS"/>
                <a:cs typeface="Comic Sans MS"/>
                <a:sym typeface="Comic Sans MS"/>
              </a:rPr>
              <a:t>With non-participant observation, the researcher is like a ‘fly on the wall’, observing the group’s activities in a natural setting without taking part in them. The observer may be present in the setting while studying behaviour or they may videotape the group instead. </a:t>
            </a:r>
            <a:endParaRPr sz="1200">
              <a:latin typeface="Comic Sans MS"/>
              <a:ea typeface="Comic Sans MS"/>
              <a:cs typeface="Comic Sans MS"/>
              <a:sym typeface="Comic Sans MS"/>
            </a:endParaRPr>
          </a:p>
        </p:txBody>
      </p:sp>
      <p:graphicFrame>
        <p:nvGraphicFramePr>
          <p:cNvPr id="199" name="Google Shape;199;p34"/>
          <p:cNvGraphicFramePr/>
          <p:nvPr/>
        </p:nvGraphicFramePr>
        <p:xfrm>
          <a:off x="264800" y="2281025"/>
          <a:ext cx="8614400" cy="2677270"/>
        </p:xfrm>
        <a:graphic>
          <a:graphicData uri="http://schemas.openxmlformats.org/drawingml/2006/table">
            <a:tbl>
              <a:tblPr>
                <a:noFill/>
                <a:tableStyleId>{E8815CC7-DF07-4C9C-8AEE-3F257B70FC4D}</a:tableStyleId>
              </a:tblPr>
              <a:tblGrid>
                <a:gridCol w="4307200">
                  <a:extLst>
                    <a:ext uri="{9D8B030D-6E8A-4147-A177-3AD203B41FA5}">
                      <a16:colId xmlns:a16="http://schemas.microsoft.com/office/drawing/2014/main" val="20000"/>
                    </a:ext>
                  </a:extLst>
                </a:gridCol>
                <a:gridCol w="4307200">
                  <a:extLst>
                    <a:ext uri="{9D8B030D-6E8A-4147-A177-3AD203B41FA5}">
                      <a16:colId xmlns:a16="http://schemas.microsoft.com/office/drawing/2014/main" val="20001"/>
                    </a:ext>
                  </a:extLst>
                </a:gridCol>
              </a:tblGrid>
              <a:tr h="303125">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Strengths </a:t>
                      </a:r>
                      <a:endParaRPr sz="1300" b="1">
                        <a:latin typeface="Comic Sans MS"/>
                        <a:ea typeface="Comic Sans MS"/>
                        <a:cs typeface="Comic Sans MS"/>
                        <a:sym typeface="Comic Sans MS"/>
                      </a:endParaRPr>
                    </a:p>
                  </a:txBody>
                  <a:tcPr marL="91425" marR="91425" marT="91425" marB="91425">
                    <a:solidFill>
                      <a:schemeClr val="lt2"/>
                    </a:solidFill>
                  </a:tcPr>
                </a:tc>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Weaknesses </a:t>
                      </a:r>
                      <a:endParaRPr sz="1300" b="1">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0"/>
                  </a:ext>
                </a:extLst>
              </a:tr>
              <a:tr h="2296300">
                <a:tc>
                  <a:txBody>
                    <a:bodyPr/>
                    <a:lstStyle/>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Non-participant observers can actually see for themselves how people behave in natural settings such as classrooms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Non-participant observers are less likely than participant observers to get too drawn into the group’s activities.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Non-participant observers may be more objective than participant observers. They may be less influence by their personal feelings or opinions about the group, its members and activities. </a:t>
                      </a: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tc>
                  <a:txBody>
                    <a:bodyPr/>
                    <a:lstStyle/>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It is more difficult for observers to see the world through the eyes of group members if they do not participate in their social world.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The observer effect may come into play with non-participant observation. This means that group members may change their behaviour if they are aware they are being observed. </a:t>
                      </a: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5"/>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Covert Observations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205" name="Google Shape;205;p35"/>
          <p:cNvSpPr/>
          <p:nvPr/>
        </p:nvSpPr>
        <p:spPr>
          <a:xfrm>
            <a:off x="220800" y="735950"/>
            <a:ext cx="8702400" cy="13977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7916"/>
              </a:lnSpc>
              <a:spcBef>
                <a:spcPts val="0"/>
              </a:spcBef>
              <a:spcAft>
                <a:spcPts val="800"/>
              </a:spcAft>
              <a:buClr>
                <a:schemeClr val="dk1"/>
              </a:buClr>
              <a:buSzPts val="1100"/>
              <a:buFont typeface="Arial"/>
              <a:buNone/>
            </a:pPr>
            <a:r>
              <a:rPr lang="en-GB">
                <a:solidFill>
                  <a:srgbClr val="1F1F1F"/>
                </a:solidFill>
                <a:latin typeface="Comic Sans MS"/>
                <a:ea typeface="Comic Sans MS"/>
                <a:cs typeface="Comic Sans MS"/>
                <a:sym typeface="Comic Sans MS"/>
              </a:rPr>
              <a:t>Covert observation is </a:t>
            </a:r>
            <a:r>
              <a:rPr lang="en-GB">
                <a:solidFill>
                  <a:srgbClr val="040C28"/>
                </a:solidFill>
                <a:latin typeface="Comic Sans MS"/>
                <a:ea typeface="Comic Sans MS"/>
                <a:cs typeface="Comic Sans MS"/>
                <a:sym typeface="Comic Sans MS"/>
              </a:rPr>
              <a:t>where the researcher is "undercover"; the participants are unaware that they are being observed</a:t>
            </a:r>
            <a:r>
              <a:rPr lang="en-GB">
                <a:solidFill>
                  <a:srgbClr val="1F1F1F"/>
                </a:solidFill>
                <a:latin typeface="Comic Sans MS"/>
                <a:ea typeface="Comic Sans MS"/>
                <a:cs typeface="Comic Sans MS"/>
                <a:sym typeface="Comic Sans MS"/>
              </a:rPr>
              <a:t>. Most famous examples of covert observation are also examples of participant observation, however, it would be possible to conduct a non-participant covert observation with CCTV, for example.</a:t>
            </a:r>
            <a:endParaRPr sz="1100">
              <a:latin typeface="Comic Sans MS"/>
              <a:ea typeface="Comic Sans MS"/>
              <a:cs typeface="Comic Sans MS"/>
              <a:sym typeface="Comic Sans MS"/>
            </a:endParaRPr>
          </a:p>
        </p:txBody>
      </p:sp>
      <p:graphicFrame>
        <p:nvGraphicFramePr>
          <p:cNvPr id="206" name="Google Shape;206;p35"/>
          <p:cNvGraphicFramePr/>
          <p:nvPr/>
        </p:nvGraphicFramePr>
        <p:xfrm>
          <a:off x="264800" y="2281025"/>
          <a:ext cx="8614400" cy="2677270"/>
        </p:xfrm>
        <a:graphic>
          <a:graphicData uri="http://schemas.openxmlformats.org/drawingml/2006/table">
            <a:tbl>
              <a:tblPr>
                <a:noFill/>
                <a:tableStyleId>{E8815CC7-DF07-4C9C-8AEE-3F257B70FC4D}</a:tableStyleId>
              </a:tblPr>
              <a:tblGrid>
                <a:gridCol w="4307200">
                  <a:extLst>
                    <a:ext uri="{9D8B030D-6E8A-4147-A177-3AD203B41FA5}">
                      <a16:colId xmlns:a16="http://schemas.microsoft.com/office/drawing/2014/main" val="20000"/>
                    </a:ext>
                  </a:extLst>
                </a:gridCol>
                <a:gridCol w="4307200">
                  <a:extLst>
                    <a:ext uri="{9D8B030D-6E8A-4147-A177-3AD203B41FA5}">
                      <a16:colId xmlns:a16="http://schemas.microsoft.com/office/drawing/2014/main" val="20001"/>
                    </a:ext>
                  </a:extLst>
                </a:gridCol>
              </a:tblGrid>
              <a:tr h="303125">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Strengths </a:t>
                      </a:r>
                      <a:endParaRPr sz="1300" b="1">
                        <a:latin typeface="Comic Sans MS"/>
                        <a:ea typeface="Comic Sans MS"/>
                        <a:cs typeface="Comic Sans MS"/>
                        <a:sym typeface="Comic Sans MS"/>
                      </a:endParaRPr>
                    </a:p>
                  </a:txBody>
                  <a:tcPr marL="91425" marR="91425" marT="91425" marB="91425">
                    <a:solidFill>
                      <a:schemeClr val="lt2"/>
                    </a:solidFill>
                  </a:tcPr>
                </a:tc>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Weaknesses </a:t>
                      </a:r>
                      <a:endParaRPr sz="1300" b="1">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0"/>
                  </a:ext>
                </a:extLst>
              </a:tr>
              <a:tr h="2296300">
                <a:tc>
                  <a:txBody>
                    <a:bodyPr/>
                    <a:lstStyle/>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Reduces the risk of the Hawthorne Effect.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Makes it easier to gain access in to certain groups. </a:t>
                      </a:r>
                      <a:endParaRPr sz="11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tc>
                  <a:txBody>
                    <a:bodyPr/>
                    <a:lstStyle/>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The researcher must ‘keep up the act’ &amp; not get their ‘cover blown.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Cannot ask certain questions in case they arouse suspicion.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Cannot take notes freely &amp; openly. </a:t>
                      </a:r>
                      <a:endParaRPr sz="11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Ethical problems include: </a:t>
                      </a:r>
                      <a:endParaRPr sz="1100">
                        <a:solidFill>
                          <a:schemeClr val="dk1"/>
                        </a:solidFill>
                        <a:latin typeface="Comic Sans MS"/>
                        <a:ea typeface="Comic Sans MS"/>
                        <a:cs typeface="Comic Sans MS"/>
                        <a:sym typeface="Comic Sans MS"/>
                      </a:endParaRPr>
                    </a:p>
                    <a:p>
                      <a:pPr marL="914400" lvl="0" indent="0" algn="l" rtl="0">
                        <a:spcBef>
                          <a:spcPts val="0"/>
                        </a:spcBef>
                        <a:spcAft>
                          <a:spcPts val="0"/>
                        </a:spcAft>
                        <a:buNone/>
                      </a:pPr>
                      <a:r>
                        <a:rPr lang="en-GB" sz="1100">
                          <a:solidFill>
                            <a:schemeClr val="dk1"/>
                          </a:solidFill>
                          <a:latin typeface="Comic Sans MS"/>
                          <a:ea typeface="Comic Sans MS"/>
                          <a:cs typeface="Comic Sans MS"/>
                          <a:sym typeface="Comic Sans MS"/>
                        </a:rPr>
                        <a:t>o Deceit &amp; Consent </a:t>
                      </a:r>
                      <a:endParaRPr sz="1100">
                        <a:solidFill>
                          <a:schemeClr val="dk1"/>
                        </a:solidFill>
                        <a:latin typeface="Comic Sans MS"/>
                        <a:ea typeface="Comic Sans MS"/>
                        <a:cs typeface="Comic Sans MS"/>
                        <a:sym typeface="Comic Sans MS"/>
                      </a:endParaRPr>
                    </a:p>
                    <a:p>
                      <a:pPr marL="914400" lvl="0" indent="0" algn="l" rtl="0">
                        <a:spcBef>
                          <a:spcPts val="0"/>
                        </a:spcBef>
                        <a:spcAft>
                          <a:spcPts val="0"/>
                        </a:spcAft>
                        <a:buNone/>
                      </a:pPr>
                      <a:r>
                        <a:rPr lang="en-GB" sz="1100">
                          <a:solidFill>
                            <a:schemeClr val="dk1"/>
                          </a:solidFill>
                          <a:latin typeface="Comic Sans MS"/>
                          <a:ea typeface="Comic Sans MS"/>
                          <a:cs typeface="Comic Sans MS"/>
                          <a:sym typeface="Comic Sans MS"/>
                        </a:rPr>
                        <a:t>o Lying, Dishonesty </a:t>
                      </a:r>
                      <a:endParaRPr sz="1100">
                        <a:solidFill>
                          <a:schemeClr val="dk1"/>
                        </a:solidFill>
                        <a:latin typeface="Comic Sans MS"/>
                        <a:ea typeface="Comic Sans MS"/>
                        <a:cs typeface="Comic Sans MS"/>
                        <a:sym typeface="Comic Sans MS"/>
                      </a:endParaRPr>
                    </a:p>
                    <a:p>
                      <a:pPr marL="914400" lvl="0" indent="0" algn="l" rtl="0">
                        <a:spcBef>
                          <a:spcPts val="0"/>
                        </a:spcBef>
                        <a:spcAft>
                          <a:spcPts val="0"/>
                        </a:spcAft>
                        <a:buNone/>
                      </a:pPr>
                      <a:r>
                        <a:rPr lang="en-GB" sz="1100">
                          <a:solidFill>
                            <a:schemeClr val="dk1"/>
                          </a:solidFill>
                          <a:latin typeface="Comic Sans MS"/>
                          <a:ea typeface="Comic Sans MS"/>
                          <a:cs typeface="Comic Sans MS"/>
                          <a:sym typeface="Comic Sans MS"/>
                        </a:rPr>
                        <a:t>o Participation in Immoral or Illegal activity </a:t>
                      </a:r>
                      <a:endParaRPr sz="1100">
                        <a:solidFill>
                          <a:schemeClr val="dk1"/>
                        </a:solidFill>
                        <a:latin typeface="Comic Sans MS"/>
                        <a:ea typeface="Comic Sans MS"/>
                        <a:cs typeface="Comic Sans MS"/>
                        <a:sym typeface="Comic Sans MS"/>
                      </a:endParaRPr>
                    </a:p>
                    <a:p>
                      <a:pPr marL="914400" lvl="0" indent="0" algn="l" rtl="0">
                        <a:spcBef>
                          <a:spcPts val="0"/>
                        </a:spcBef>
                        <a:spcAft>
                          <a:spcPts val="0"/>
                        </a:spcAft>
                        <a:buNone/>
                      </a:pPr>
                      <a:r>
                        <a:rPr lang="en-GB" sz="1100">
                          <a:solidFill>
                            <a:schemeClr val="dk1"/>
                          </a:solidFill>
                          <a:latin typeface="Comic Sans MS"/>
                          <a:ea typeface="Comic Sans MS"/>
                          <a:cs typeface="Comic Sans MS"/>
                          <a:sym typeface="Comic Sans MS"/>
                        </a:rPr>
                        <a:t>o Morally, Duty-Bound to report illegal behaviour</a:t>
                      </a: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6"/>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Official Statistics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212" name="Google Shape;212;p36"/>
          <p:cNvSpPr/>
          <p:nvPr/>
        </p:nvSpPr>
        <p:spPr>
          <a:xfrm>
            <a:off x="220800" y="735950"/>
            <a:ext cx="8702400" cy="22071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7916"/>
              </a:lnSpc>
              <a:spcBef>
                <a:spcPts val="0"/>
              </a:spcBef>
              <a:spcAft>
                <a:spcPts val="0"/>
              </a:spcAft>
              <a:buClr>
                <a:schemeClr val="dk1"/>
              </a:buClr>
              <a:buSzPts val="1100"/>
              <a:buFont typeface="Arial"/>
              <a:buNone/>
            </a:pPr>
            <a:r>
              <a:rPr lang="en-GB" sz="900">
                <a:latin typeface="Comic Sans MS"/>
                <a:ea typeface="Comic Sans MS"/>
                <a:cs typeface="Comic Sans MS"/>
                <a:sym typeface="Comic Sans MS"/>
              </a:rPr>
              <a:t>Secondary data is pre-existing information that has been collected by other people or organisations such as government agencies. </a:t>
            </a:r>
            <a:endParaRPr sz="900">
              <a:latin typeface="Comic Sans MS"/>
              <a:ea typeface="Comic Sans MS"/>
              <a:cs typeface="Comic Sans MS"/>
              <a:sym typeface="Comic Sans MS"/>
            </a:endParaRPr>
          </a:p>
          <a:p>
            <a:pPr marL="0" lvl="0" indent="0" algn="l" rtl="0">
              <a:lnSpc>
                <a:spcPct val="107916"/>
              </a:lnSpc>
              <a:spcBef>
                <a:spcPts val="800"/>
              </a:spcBef>
              <a:spcAft>
                <a:spcPts val="0"/>
              </a:spcAft>
              <a:buClr>
                <a:schemeClr val="dk1"/>
              </a:buClr>
              <a:buSzPts val="1100"/>
              <a:buFont typeface="Arial"/>
              <a:buNone/>
            </a:pPr>
            <a:r>
              <a:rPr lang="en-GB" sz="900">
                <a:latin typeface="Comic Sans MS"/>
                <a:ea typeface="Comic Sans MS"/>
                <a:cs typeface="Comic Sans MS"/>
                <a:sym typeface="Comic Sans MS"/>
              </a:rPr>
              <a:t>Examples of quantitative secondary data include official statistics such as: </a:t>
            </a:r>
            <a:endParaRPr sz="900">
              <a:latin typeface="Comic Sans MS"/>
              <a:ea typeface="Comic Sans MS"/>
              <a:cs typeface="Comic Sans MS"/>
              <a:sym typeface="Comic Sans MS"/>
            </a:endParaRPr>
          </a:p>
          <a:p>
            <a:pPr marL="457200" lvl="0" indent="-285750" algn="l" rtl="0">
              <a:lnSpc>
                <a:spcPct val="107916"/>
              </a:lnSpc>
              <a:spcBef>
                <a:spcPts val="800"/>
              </a:spcBef>
              <a:spcAft>
                <a:spcPts val="0"/>
              </a:spcAft>
              <a:buSzPts val="900"/>
              <a:buFont typeface="Comic Sans MS"/>
              <a:buChar char="●"/>
            </a:pPr>
            <a:r>
              <a:rPr lang="en-GB" sz="900">
                <a:latin typeface="Comic Sans MS"/>
                <a:ea typeface="Comic Sans MS"/>
                <a:cs typeface="Comic Sans MS"/>
                <a:sym typeface="Comic Sans MS"/>
              </a:rPr>
              <a:t>Birth rates</a:t>
            </a:r>
            <a:endParaRPr sz="900">
              <a:latin typeface="Comic Sans MS"/>
              <a:ea typeface="Comic Sans MS"/>
              <a:cs typeface="Comic Sans MS"/>
              <a:sym typeface="Comic Sans MS"/>
            </a:endParaRPr>
          </a:p>
          <a:p>
            <a:pPr marL="457200" lvl="0" indent="-285750" algn="l" rtl="0">
              <a:lnSpc>
                <a:spcPct val="107916"/>
              </a:lnSpc>
              <a:spcBef>
                <a:spcPts val="0"/>
              </a:spcBef>
              <a:spcAft>
                <a:spcPts val="0"/>
              </a:spcAft>
              <a:buSzPts val="900"/>
              <a:buFont typeface="Comic Sans MS"/>
              <a:buChar char="●"/>
            </a:pPr>
            <a:r>
              <a:rPr lang="en-GB" sz="900">
                <a:latin typeface="Comic Sans MS"/>
                <a:ea typeface="Comic Sans MS"/>
                <a:cs typeface="Comic Sans MS"/>
                <a:sym typeface="Comic Sans MS"/>
              </a:rPr>
              <a:t>Marriage rates </a:t>
            </a:r>
            <a:endParaRPr sz="900">
              <a:latin typeface="Comic Sans MS"/>
              <a:ea typeface="Comic Sans MS"/>
              <a:cs typeface="Comic Sans MS"/>
              <a:sym typeface="Comic Sans MS"/>
            </a:endParaRPr>
          </a:p>
          <a:p>
            <a:pPr marL="457200" lvl="0" indent="-285750" algn="l" rtl="0">
              <a:lnSpc>
                <a:spcPct val="107916"/>
              </a:lnSpc>
              <a:spcBef>
                <a:spcPts val="0"/>
              </a:spcBef>
              <a:spcAft>
                <a:spcPts val="0"/>
              </a:spcAft>
              <a:buSzPts val="900"/>
              <a:buFont typeface="Comic Sans MS"/>
              <a:buChar char="●"/>
            </a:pPr>
            <a:r>
              <a:rPr lang="en-GB" sz="900">
                <a:latin typeface="Comic Sans MS"/>
                <a:ea typeface="Comic Sans MS"/>
                <a:cs typeface="Comic Sans MS"/>
                <a:sym typeface="Comic Sans MS"/>
              </a:rPr>
              <a:t>Suicide rates </a:t>
            </a:r>
            <a:endParaRPr sz="900">
              <a:latin typeface="Comic Sans MS"/>
              <a:ea typeface="Comic Sans MS"/>
              <a:cs typeface="Comic Sans MS"/>
              <a:sym typeface="Comic Sans MS"/>
            </a:endParaRPr>
          </a:p>
          <a:p>
            <a:pPr marL="457200" lvl="0" indent="-285750" algn="l" rtl="0">
              <a:lnSpc>
                <a:spcPct val="107916"/>
              </a:lnSpc>
              <a:spcBef>
                <a:spcPts val="0"/>
              </a:spcBef>
              <a:spcAft>
                <a:spcPts val="0"/>
              </a:spcAft>
              <a:buSzPts val="900"/>
              <a:buFont typeface="Comic Sans MS"/>
              <a:buChar char="●"/>
            </a:pPr>
            <a:r>
              <a:rPr lang="en-GB" sz="900">
                <a:latin typeface="Comic Sans MS"/>
                <a:ea typeface="Comic Sans MS"/>
                <a:cs typeface="Comic Sans MS"/>
                <a:sym typeface="Comic Sans MS"/>
              </a:rPr>
              <a:t>Crime rates </a:t>
            </a:r>
            <a:endParaRPr sz="900">
              <a:latin typeface="Comic Sans MS"/>
              <a:ea typeface="Comic Sans MS"/>
              <a:cs typeface="Comic Sans MS"/>
              <a:sym typeface="Comic Sans MS"/>
            </a:endParaRPr>
          </a:p>
          <a:p>
            <a:pPr marL="0" lvl="0" indent="0" algn="l" rtl="0">
              <a:lnSpc>
                <a:spcPct val="107916"/>
              </a:lnSpc>
              <a:spcBef>
                <a:spcPts val="800"/>
              </a:spcBef>
              <a:spcAft>
                <a:spcPts val="0"/>
              </a:spcAft>
              <a:buNone/>
            </a:pPr>
            <a:r>
              <a:rPr lang="en-GB" sz="900">
                <a:latin typeface="Comic Sans MS"/>
                <a:ea typeface="Comic Sans MS"/>
                <a:cs typeface="Comic Sans MS"/>
                <a:sym typeface="Comic Sans MS"/>
              </a:rPr>
              <a:t>Sources include the census. The Office for National Statistics (ONS) is responsible for the census in England and Wales. The census is conducted every 10 years and collects information on the whole of the population. This information allows central and local governments to plan housing, education, health and transport services. It allows changes to be made over time, for example in the size of the population. </a:t>
            </a:r>
            <a:endParaRPr sz="900">
              <a:latin typeface="Comic Sans MS"/>
              <a:ea typeface="Comic Sans MS"/>
              <a:cs typeface="Comic Sans MS"/>
              <a:sym typeface="Comic Sans MS"/>
            </a:endParaRPr>
          </a:p>
          <a:p>
            <a:pPr marL="0" lvl="0" indent="0" algn="l" rtl="0">
              <a:lnSpc>
                <a:spcPct val="107916"/>
              </a:lnSpc>
              <a:spcBef>
                <a:spcPts val="800"/>
              </a:spcBef>
              <a:spcAft>
                <a:spcPts val="800"/>
              </a:spcAft>
              <a:buNone/>
            </a:pPr>
            <a:r>
              <a:rPr lang="en-GB" sz="900">
                <a:latin typeface="Comic Sans MS"/>
                <a:ea typeface="Comic Sans MS"/>
                <a:cs typeface="Comic Sans MS"/>
                <a:sym typeface="Comic Sans MS"/>
              </a:rPr>
              <a:t>The census involves mailing a self-completion questionnaire survey to every household in England and Wales during a census year. Although we are legally required to complete the questionnaire, not everyone does so. </a:t>
            </a:r>
            <a:endParaRPr sz="900">
              <a:latin typeface="Comic Sans MS"/>
              <a:ea typeface="Comic Sans MS"/>
              <a:cs typeface="Comic Sans MS"/>
              <a:sym typeface="Comic Sans MS"/>
            </a:endParaRPr>
          </a:p>
        </p:txBody>
      </p:sp>
      <p:graphicFrame>
        <p:nvGraphicFramePr>
          <p:cNvPr id="213" name="Google Shape;213;p36"/>
          <p:cNvGraphicFramePr/>
          <p:nvPr/>
        </p:nvGraphicFramePr>
        <p:xfrm>
          <a:off x="264800" y="3067275"/>
          <a:ext cx="3000000" cy="3000000"/>
        </p:xfrm>
        <a:graphic>
          <a:graphicData uri="http://schemas.openxmlformats.org/drawingml/2006/table">
            <a:tbl>
              <a:tblPr>
                <a:noFill/>
                <a:tableStyleId>{E8815CC7-DF07-4C9C-8AEE-3F257B70FC4D}</a:tableStyleId>
              </a:tblPr>
              <a:tblGrid>
                <a:gridCol w="4307200">
                  <a:extLst>
                    <a:ext uri="{9D8B030D-6E8A-4147-A177-3AD203B41FA5}">
                      <a16:colId xmlns:a16="http://schemas.microsoft.com/office/drawing/2014/main" val="20000"/>
                    </a:ext>
                  </a:extLst>
                </a:gridCol>
                <a:gridCol w="4307200">
                  <a:extLst>
                    <a:ext uri="{9D8B030D-6E8A-4147-A177-3AD203B41FA5}">
                      <a16:colId xmlns:a16="http://schemas.microsoft.com/office/drawing/2014/main" val="20001"/>
                    </a:ext>
                  </a:extLst>
                </a:gridCol>
              </a:tblGrid>
              <a:tr h="303200">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Strengths </a:t>
                      </a:r>
                      <a:endParaRPr sz="1300" b="1">
                        <a:latin typeface="Comic Sans MS"/>
                        <a:ea typeface="Comic Sans MS"/>
                        <a:cs typeface="Comic Sans MS"/>
                        <a:sym typeface="Comic Sans MS"/>
                      </a:endParaRPr>
                    </a:p>
                  </a:txBody>
                  <a:tcPr marL="91425" marR="91425" marT="91425" marB="91425">
                    <a:solidFill>
                      <a:schemeClr val="lt2"/>
                    </a:solidFill>
                  </a:tcPr>
                </a:tc>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Weaknesses </a:t>
                      </a:r>
                      <a:endParaRPr sz="1300" b="1">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0"/>
                  </a:ext>
                </a:extLst>
              </a:tr>
              <a:tr h="1629175">
                <a:tc>
                  <a:txBody>
                    <a:bodyPr/>
                    <a:lstStyle/>
                    <a:p>
                      <a:pPr marL="457200" lvl="0" indent="-298450" algn="l" rtl="0">
                        <a:spcBef>
                          <a:spcPts val="0"/>
                        </a:spcBef>
                        <a:spcAft>
                          <a:spcPts val="0"/>
                        </a:spcAft>
                        <a:buClr>
                          <a:schemeClr val="dk1"/>
                        </a:buClr>
                        <a:buSzPts val="1100"/>
                        <a:buFont typeface="Comic Sans MS"/>
                        <a:buChar char="●"/>
                      </a:pPr>
                      <a:r>
                        <a:rPr lang="en-GB" sz="800">
                          <a:solidFill>
                            <a:schemeClr val="dk1"/>
                          </a:solidFill>
                          <a:latin typeface="Comic Sans MS"/>
                          <a:ea typeface="Comic Sans MS"/>
                          <a:cs typeface="Comic Sans MS"/>
                          <a:sym typeface="Comic Sans MS"/>
                        </a:rPr>
                        <a:t>Cheap, available and cover many aspects of social life.</a:t>
                      </a:r>
                      <a:endParaRPr sz="800">
                        <a:solidFill>
                          <a:schemeClr val="dk1"/>
                        </a:solidFill>
                        <a:latin typeface="Comic Sans MS"/>
                        <a:ea typeface="Comic Sans MS"/>
                        <a:cs typeface="Comic Sans MS"/>
                        <a:sym typeface="Comic Sans MS"/>
                      </a:endParaRPr>
                    </a:p>
                    <a:p>
                      <a:pPr marL="457200" lvl="0" indent="-279400" algn="l" rtl="0">
                        <a:spcBef>
                          <a:spcPts val="0"/>
                        </a:spcBef>
                        <a:spcAft>
                          <a:spcPts val="0"/>
                        </a:spcAft>
                        <a:buClr>
                          <a:schemeClr val="dk1"/>
                        </a:buClr>
                        <a:buSzPts val="800"/>
                        <a:buFont typeface="Comic Sans MS"/>
                        <a:buChar char="●"/>
                      </a:pPr>
                      <a:r>
                        <a:rPr lang="en-GB" sz="800">
                          <a:solidFill>
                            <a:schemeClr val="dk1"/>
                          </a:solidFill>
                          <a:latin typeface="Comic Sans MS"/>
                          <a:ea typeface="Comic Sans MS"/>
                          <a:cs typeface="Comic Sans MS"/>
                          <a:sym typeface="Comic Sans MS"/>
                        </a:rPr>
                        <a:t>They allow sociologists to do before and after studies, e.g. the impact of the Divorce Reform Act (1969) by looking at statistics before and after the Act came into effect.</a:t>
                      </a:r>
                      <a:endParaRPr sz="800">
                        <a:solidFill>
                          <a:schemeClr val="dk1"/>
                        </a:solidFill>
                        <a:latin typeface="Comic Sans MS"/>
                        <a:ea typeface="Comic Sans MS"/>
                        <a:cs typeface="Comic Sans MS"/>
                        <a:sym typeface="Comic Sans MS"/>
                      </a:endParaRPr>
                    </a:p>
                    <a:p>
                      <a:pPr marL="457200" lvl="0" indent="-279400" algn="l" rtl="0">
                        <a:spcBef>
                          <a:spcPts val="0"/>
                        </a:spcBef>
                        <a:spcAft>
                          <a:spcPts val="0"/>
                        </a:spcAft>
                        <a:buClr>
                          <a:schemeClr val="dk1"/>
                        </a:buClr>
                        <a:buSzPts val="800"/>
                        <a:buFont typeface="Comic Sans MS"/>
                        <a:buChar char="●"/>
                      </a:pPr>
                      <a:r>
                        <a:rPr lang="en-GB" sz="800">
                          <a:solidFill>
                            <a:schemeClr val="dk1"/>
                          </a:solidFill>
                          <a:latin typeface="Comic Sans MS"/>
                          <a:ea typeface="Comic Sans MS"/>
                          <a:cs typeface="Comic Sans MS"/>
                          <a:sym typeface="Comic Sans MS"/>
                        </a:rPr>
                        <a:t>They may be the only source of data on a topic – e.g. on the suicide rate 100 years ago.</a:t>
                      </a:r>
                      <a:endParaRPr sz="800">
                        <a:solidFill>
                          <a:schemeClr val="dk1"/>
                        </a:solidFill>
                        <a:latin typeface="Comic Sans MS"/>
                        <a:ea typeface="Comic Sans MS"/>
                        <a:cs typeface="Comic Sans MS"/>
                        <a:sym typeface="Comic Sans MS"/>
                      </a:endParaRPr>
                    </a:p>
                    <a:p>
                      <a:pPr marL="457200" lvl="0" indent="-279400" algn="l" rtl="0">
                        <a:spcBef>
                          <a:spcPts val="0"/>
                        </a:spcBef>
                        <a:spcAft>
                          <a:spcPts val="0"/>
                        </a:spcAft>
                        <a:buClr>
                          <a:schemeClr val="dk1"/>
                        </a:buClr>
                        <a:buSzPts val="800"/>
                        <a:buFont typeface="Comic Sans MS"/>
                        <a:buChar char="●"/>
                      </a:pPr>
                      <a:r>
                        <a:rPr lang="en-GB" sz="800">
                          <a:solidFill>
                            <a:schemeClr val="dk1"/>
                          </a:solidFill>
                          <a:latin typeface="Comic Sans MS"/>
                          <a:ea typeface="Comic Sans MS"/>
                          <a:cs typeface="Comic Sans MS"/>
                          <a:sym typeface="Comic Sans MS"/>
                        </a:rPr>
                        <a:t>They provide useful quantitative data that can help support a researcher’s primary qualitative data.</a:t>
                      </a:r>
                      <a:endParaRPr sz="800">
                        <a:solidFill>
                          <a:schemeClr val="dk1"/>
                        </a:solidFill>
                        <a:latin typeface="Comic Sans MS"/>
                        <a:ea typeface="Comic Sans MS"/>
                        <a:cs typeface="Comic Sans MS"/>
                        <a:sym typeface="Comic Sans MS"/>
                      </a:endParaRPr>
                    </a:p>
                  </a:txBody>
                  <a:tcPr marL="91425" marR="91425" marT="91425" marB="91425">
                    <a:solidFill>
                      <a:schemeClr val="lt2"/>
                    </a:solidFill>
                  </a:tcPr>
                </a:tc>
                <a:tc>
                  <a:txBody>
                    <a:bodyPr/>
                    <a:lstStyle/>
                    <a:p>
                      <a:pPr marL="457200" lvl="0" indent="-298450" algn="l" rtl="0">
                        <a:spcBef>
                          <a:spcPts val="0"/>
                        </a:spcBef>
                        <a:spcAft>
                          <a:spcPts val="0"/>
                        </a:spcAft>
                        <a:buClr>
                          <a:schemeClr val="dk1"/>
                        </a:buClr>
                        <a:buSzPts val="1100"/>
                        <a:buFont typeface="Comic Sans MS"/>
                        <a:buChar char="●"/>
                      </a:pPr>
                      <a:r>
                        <a:rPr lang="en-GB" sz="800">
                          <a:solidFill>
                            <a:schemeClr val="dk1"/>
                          </a:solidFill>
                          <a:latin typeface="Comic Sans MS"/>
                          <a:ea typeface="Comic Sans MS"/>
                          <a:cs typeface="Comic Sans MS"/>
                          <a:sym typeface="Comic Sans MS"/>
                        </a:rPr>
                        <a:t>It is argued that official statistics are socially constructed – the statistics are the outcome of the decisions and choices made by various people involved in the construction e.g. crime statistics are facts that are the decisions from victims and police officers. What about unreported crime?</a:t>
                      </a:r>
                      <a:endParaRPr sz="800">
                        <a:solidFill>
                          <a:schemeClr val="dk1"/>
                        </a:solidFill>
                        <a:latin typeface="Comic Sans MS"/>
                        <a:ea typeface="Comic Sans MS"/>
                        <a:cs typeface="Comic Sans MS"/>
                        <a:sym typeface="Comic Sans MS"/>
                      </a:endParaRPr>
                    </a:p>
                    <a:p>
                      <a:pPr marL="457200" lvl="0" indent="-279400" algn="l" rtl="0">
                        <a:spcBef>
                          <a:spcPts val="0"/>
                        </a:spcBef>
                        <a:spcAft>
                          <a:spcPts val="0"/>
                        </a:spcAft>
                        <a:buClr>
                          <a:schemeClr val="dk1"/>
                        </a:buClr>
                        <a:buSzPts val="800"/>
                        <a:buFont typeface="Comic Sans MS"/>
                        <a:buChar char="●"/>
                      </a:pPr>
                      <a:r>
                        <a:rPr lang="en-GB" sz="800">
                          <a:solidFill>
                            <a:schemeClr val="dk1"/>
                          </a:solidFill>
                          <a:latin typeface="Comic Sans MS"/>
                          <a:ea typeface="Comic Sans MS"/>
                          <a:cs typeface="Comic Sans MS"/>
                          <a:sym typeface="Comic Sans MS"/>
                        </a:rPr>
                        <a:t>It is not possible for sociologists to check the validity of official statistics.</a:t>
                      </a:r>
                      <a:endParaRPr sz="800">
                        <a:solidFill>
                          <a:schemeClr val="dk1"/>
                        </a:solidFill>
                        <a:latin typeface="Comic Sans MS"/>
                        <a:ea typeface="Comic Sans MS"/>
                        <a:cs typeface="Comic Sans MS"/>
                        <a:sym typeface="Comic Sans MS"/>
                      </a:endParaRPr>
                    </a:p>
                    <a:p>
                      <a:pPr marL="457200" lvl="0" indent="-279400" algn="l" rtl="0">
                        <a:spcBef>
                          <a:spcPts val="0"/>
                        </a:spcBef>
                        <a:spcAft>
                          <a:spcPts val="0"/>
                        </a:spcAft>
                        <a:buClr>
                          <a:schemeClr val="dk1"/>
                        </a:buClr>
                        <a:buSzPts val="800"/>
                        <a:buFont typeface="Comic Sans MS"/>
                        <a:buChar char="●"/>
                      </a:pPr>
                      <a:r>
                        <a:rPr lang="en-GB" sz="800">
                          <a:solidFill>
                            <a:schemeClr val="dk1"/>
                          </a:solidFill>
                          <a:latin typeface="Comic Sans MS"/>
                          <a:ea typeface="Comic Sans MS"/>
                          <a:cs typeface="Comic Sans MS"/>
                          <a:sym typeface="Comic Sans MS"/>
                        </a:rPr>
                        <a:t>Official statistics are collected by officials, so the definitions may not be the same for sociologists, e.g. divorce statistics exclude ‘empty shell’ marriages.</a:t>
                      </a:r>
                      <a:endParaRPr sz="800">
                        <a:solidFill>
                          <a:schemeClr val="dk1"/>
                        </a:solidFill>
                        <a:latin typeface="Comic Sans MS"/>
                        <a:ea typeface="Comic Sans MS"/>
                        <a:cs typeface="Comic Sans MS"/>
                        <a:sym typeface="Comic Sans MS"/>
                      </a:endParaRPr>
                    </a:p>
                    <a:p>
                      <a:pPr marL="457200" lvl="0" indent="-279400" algn="l" rtl="0">
                        <a:spcBef>
                          <a:spcPts val="0"/>
                        </a:spcBef>
                        <a:spcAft>
                          <a:spcPts val="0"/>
                        </a:spcAft>
                        <a:buClr>
                          <a:schemeClr val="dk1"/>
                        </a:buClr>
                        <a:buSzPts val="800"/>
                        <a:buFont typeface="Comic Sans MS"/>
                        <a:buChar char="●"/>
                      </a:pPr>
                      <a:r>
                        <a:rPr lang="en-GB" sz="800">
                          <a:solidFill>
                            <a:schemeClr val="dk1"/>
                          </a:solidFill>
                          <a:latin typeface="Comic Sans MS"/>
                          <a:ea typeface="Comic Sans MS"/>
                          <a:cs typeface="Comic Sans MS"/>
                          <a:sym typeface="Comic Sans MS"/>
                        </a:rPr>
                        <a:t>Official statistics tell us nothing about what it means to individuals who may be involved in unemployment, divorce or victims of crime.</a:t>
                      </a:r>
                      <a:endParaRPr sz="800">
                        <a:solidFill>
                          <a:schemeClr val="dk1"/>
                        </a:solidFill>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7"/>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Qualitative Secondary Data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219" name="Google Shape;219;p37"/>
          <p:cNvSpPr/>
          <p:nvPr/>
        </p:nvSpPr>
        <p:spPr>
          <a:xfrm>
            <a:off x="220800" y="735950"/>
            <a:ext cx="8702400" cy="22071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7916"/>
              </a:lnSpc>
              <a:spcBef>
                <a:spcPts val="0"/>
              </a:spcBef>
              <a:spcAft>
                <a:spcPts val="0"/>
              </a:spcAft>
              <a:buNone/>
            </a:pPr>
            <a:r>
              <a:rPr lang="en-GB" sz="1100">
                <a:solidFill>
                  <a:schemeClr val="dk1"/>
                </a:solidFill>
                <a:latin typeface="Comic Sans MS"/>
                <a:ea typeface="Comic Sans MS"/>
                <a:cs typeface="Comic Sans MS"/>
                <a:sym typeface="Comic Sans MS"/>
              </a:rPr>
              <a:t>Official statistics are an important sources of quantitative secondary data. Qualitative secondary data, presented in words rather than numbers, may also be used by sociologists. </a:t>
            </a:r>
            <a:endParaRPr sz="1100">
              <a:solidFill>
                <a:schemeClr val="dk1"/>
              </a:solidFill>
              <a:latin typeface="Comic Sans MS"/>
              <a:ea typeface="Comic Sans MS"/>
              <a:cs typeface="Comic Sans MS"/>
              <a:sym typeface="Comic Sans MS"/>
            </a:endParaRPr>
          </a:p>
          <a:p>
            <a:pPr marL="0" lvl="0" indent="0" algn="l" rtl="0">
              <a:lnSpc>
                <a:spcPct val="107916"/>
              </a:lnSpc>
              <a:spcBef>
                <a:spcPts val="800"/>
              </a:spcBef>
              <a:spcAft>
                <a:spcPts val="0"/>
              </a:spcAft>
              <a:buNone/>
            </a:pPr>
            <a:r>
              <a:rPr lang="en-GB" sz="1100">
                <a:solidFill>
                  <a:schemeClr val="dk1"/>
                </a:solidFill>
                <a:latin typeface="Comic Sans MS"/>
                <a:ea typeface="Comic Sans MS"/>
                <a:cs typeface="Comic Sans MS"/>
                <a:sym typeface="Comic Sans MS"/>
              </a:rPr>
              <a:t>Sources of qualitative secondary data include:</a:t>
            </a:r>
            <a:endParaRPr sz="1100">
              <a:solidFill>
                <a:schemeClr val="dk1"/>
              </a:solidFill>
              <a:latin typeface="Comic Sans MS"/>
              <a:ea typeface="Comic Sans MS"/>
              <a:cs typeface="Comic Sans MS"/>
              <a:sym typeface="Comic Sans MS"/>
            </a:endParaRPr>
          </a:p>
          <a:p>
            <a:pPr marL="457200" lvl="0" indent="-298450" algn="l" rtl="0">
              <a:lnSpc>
                <a:spcPct val="107916"/>
              </a:lnSpc>
              <a:spcBef>
                <a:spcPts val="80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Data from existing research studies carried out by other sociologists </a:t>
            </a:r>
            <a:endParaRPr sz="1100">
              <a:solidFill>
                <a:schemeClr val="dk1"/>
              </a:solidFill>
              <a:latin typeface="Comic Sans MS"/>
              <a:ea typeface="Comic Sans MS"/>
              <a:cs typeface="Comic Sans MS"/>
              <a:sym typeface="Comic Sans MS"/>
            </a:endParaRPr>
          </a:p>
          <a:p>
            <a:pPr marL="457200" lvl="0" indent="-298450" algn="l" rtl="0">
              <a:lnSpc>
                <a:spcPct val="107916"/>
              </a:lnSpc>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Mass media products such as newspaper articles and television documentaries </a:t>
            </a:r>
            <a:endParaRPr sz="1100">
              <a:solidFill>
                <a:schemeClr val="dk1"/>
              </a:solidFill>
              <a:latin typeface="Comic Sans MS"/>
              <a:ea typeface="Comic Sans MS"/>
              <a:cs typeface="Comic Sans MS"/>
              <a:sym typeface="Comic Sans MS"/>
            </a:endParaRPr>
          </a:p>
          <a:p>
            <a:pPr marL="457200" lvl="0" indent="-298450" algn="l" rtl="0">
              <a:lnSpc>
                <a:spcPct val="107916"/>
              </a:lnSpc>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Personal documents in written form such as diaries or letters, or visual form such as photographs </a:t>
            </a:r>
            <a:endParaRPr sz="1100">
              <a:solidFill>
                <a:schemeClr val="dk1"/>
              </a:solidFill>
              <a:latin typeface="Comic Sans MS"/>
              <a:ea typeface="Comic Sans MS"/>
              <a:cs typeface="Comic Sans MS"/>
              <a:sym typeface="Comic Sans MS"/>
            </a:endParaRPr>
          </a:p>
          <a:p>
            <a:pPr marL="457200" lvl="0" indent="-298450" algn="l" rtl="0">
              <a:lnSpc>
                <a:spcPct val="107916"/>
              </a:lnSpc>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Autobiographies </a:t>
            </a:r>
            <a:endParaRPr sz="1100">
              <a:solidFill>
                <a:schemeClr val="dk1"/>
              </a:solidFill>
              <a:latin typeface="Comic Sans MS"/>
              <a:ea typeface="Comic Sans MS"/>
              <a:cs typeface="Comic Sans MS"/>
              <a:sym typeface="Comic Sans MS"/>
            </a:endParaRPr>
          </a:p>
          <a:p>
            <a:pPr marL="457200" lvl="0" indent="-298450" algn="l" rtl="0">
              <a:lnSpc>
                <a:spcPct val="107916"/>
              </a:lnSpc>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Material produced via the internet such as email, Facebook, Twitter and blogs </a:t>
            </a:r>
            <a:endParaRPr sz="1100">
              <a:solidFill>
                <a:schemeClr val="dk1"/>
              </a:solidFill>
              <a:latin typeface="Comic Sans MS"/>
              <a:ea typeface="Comic Sans MS"/>
              <a:cs typeface="Comic Sans MS"/>
              <a:sym typeface="Comic Sans MS"/>
            </a:endParaRPr>
          </a:p>
        </p:txBody>
      </p:sp>
      <p:graphicFrame>
        <p:nvGraphicFramePr>
          <p:cNvPr id="220" name="Google Shape;220;p37"/>
          <p:cNvGraphicFramePr/>
          <p:nvPr/>
        </p:nvGraphicFramePr>
        <p:xfrm>
          <a:off x="264800" y="3067275"/>
          <a:ext cx="8614400" cy="2087820"/>
        </p:xfrm>
        <a:graphic>
          <a:graphicData uri="http://schemas.openxmlformats.org/drawingml/2006/table">
            <a:tbl>
              <a:tblPr>
                <a:noFill/>
                <a:tableStyleId>{E8815CC7-DF07-4C9C-8AEE-3F257B70FC4D}</a:tableStyleId>
              </a:tblPr>
              <a:tblGrid>
                <a:gridCol w="4307200">
                  <a:extLst>
                    <a:ext uri="{9D8B030D-6E8A-4147-A177-3AD203B41FA5}">
                      <a16:colId xmlns:a16="http://schemas.microsoft.com/office/drawing/2014/main" val="20000"/>
                    </a:ext>
                  </a:extLst>
                </a:gridCol>
                <a:gridCol w="4307200">
                  <a:extLst>
                    <a:ext uri="{9D8B030D-6E8A-4147-A177-3AD203B41FA5}">
                      <a16:colId xmlns:a16="http://schemas.microsoft.com/office/drawing/2014/main" val="20001"/>
                    </a:ext>
                  </a:extLst>
                </a:gridCol>
              </a:tblGrid>
              <a:tr h="303200">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Strengths </a:t>
                      </a:r>
                      <a:endParaRPr sz="1300" b="1">
                        <a:latin typeface="Comic Sans MS"/>
                        <a:ea typeface="Comic Sans MS"/>
                        <a:cs typeface="Comic Sans MS"/>
                        <a:sym typeface="Comic Sans MS"/>
                      </a:endParaRPr>
                    </a:p>
                  </a:txBody>
                  <a:tcPr marL="91425" marR="91425" marT="91425" marB="91425">
                    <a:solidFill>
                      <a:schemeClr val="lt2"/>
                    </a:solidFill>
                  </a:tcPr>
                </a:tc>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Weaknesses </a:t>
                      </a:r>
                      <a:endParaRPr sz="1300" b="1">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0"/>
                  </a:ext>
                </a:extLst>
              </a:tr>
              <a:tr h="1629175">
                <a:tc>
                  <a:txBody>
                    <a:bodyPr/>
                    <a:lstStyle/>
                    <a:p>
                      <a:pPr marL="457200" lvl="0" indent="-298450" algn="l" rtl="0">
                        <a:spcBef>
                          <a:spcPts val="0"/>
                        </a:spcBef>
                        <a:spcAft>
                          <a:spcPts val="0"/>
                        </a:spcAft>
                        <a:buClr>
                          <a:schemeClr val="dk1"/>
                        </a:buClr>
                        <a:buSzPts val="1100"/>
                        <a:buFont typeface="Comic Sans MS"/>
                        <a:buChar char="●"/>
                      </a:pPr>
                      <a:r>
                        <a:rPr lang="en-GB" sz="1100">
                          <a:solidFill>
                            <a:schemeClr val="dk1"/>
                          </a:solidFill>
                          <a:latin typeface="Comic Sans MS"/>
                          <a:ea typeface="Comic Sans MS"/>
                          <a:cs typeface="Comic Sans MS"/>
                          <a:sym typeface="Comic Sans MS"/>
                        </a:rPr>
                        <a:t>Written documents provide useful background information about the organisations, experiences or events they refer to. </a:t>
                      </a:r>
                      <a:endParaRPr sz="11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800">
                        <a:solidFill>
                          <a:schemeClr val="dk1"/>
                        </a:solidFill>
                        <a:latin typeface="Comic Sans MS"/>
                        <a:ea typeface="Comic Sans MS"/>
                        <a:cs typeface="Comic Sans MS"/>
                        <a:sym typeface="Comic Sans MS"/>
                      </a:endParaRPr>
                    </a:p>
                  </a:txBody>
                  <a:tcPr marL="91425" marR="91425" marT="91425" marB="91425">
                    <a:solidFill>
                      <a:schemeClr val="lt2"/>
                    </a:solidFill>
                  </a:tcPr>
                </a:tc>
                <a:tc>
                  <a:txBody>
                    <a:bodyPr/>
                    <a:lstStyle/>
                    <a:p>
                      <a:pPr marL="457200" lvl="0" indent="-292100" algn="l" rtl="0">
                        <a:spcBef>
                          <a:spcPts val="0"/>
                        </a:spcBef>
                        <a:spcAft>
                          <a:spcPts val="0"/>
                        </a:spcAft>
                        <a:buClr>
                          <a:schemeClr val="dk1"/>
                        </a:buClr>
                        <a:buSzPts val="1000"/>
                        <a:buFont typeface="Comic Sans MS"/>
                        <a:buChar char="●"/>
                      </a:pPr>
                      <a:r>
                        <a:rPr lang="en-GB" sz="1000">
                          <a:solidFill>
                            <a:schemeClr val="dk1"/>
                          </a:solidFill>
                          <a:latin typeface="Comic Sans MS"/>
                          <a:ea typeface="Comic Sans MS"/>
                          <a:cs typeface="Comic Sans MS"/>
                          <a:sym typeface="Comic Sans MS"/>
                        </a:rPr>
                        <a:t>Written documents such as diaries, letters or autobiographies may have been forged, in which case they are not genuine. </a:t>
                      </a:r>
                      <a:endParaRPr sz="1000">
                        <a:solidFill>
                          <a:schemeClr val="dk1"/>
                        </a:solidFill>
                        <a:latin typeface="Comic Sans MS"/>
                        <a:ea typeface="Comic Sans MS"/>
                        <a:cs typeface="Comic Sans MS"/>
                        <a:sym typeface="Comic Sans MS"/>
                      </a:endParaRPr>
                    </a:p>
                    <a:p>
                      <a:pPr marL="457200" lvl="0" indent="-292100" algn="l" rtl="0">
                        <a:spcBef>
                          <a:spcPts val="0"/>
                        </a:spcBef>
                        <a:spcAft>
                          <a:spcPts val="0"/>
                        </a:spcAft>
                        <a:buClr>
                          <a:schemeClr val="dk1"/>
                        </a:buClr>
                        <a:buSzPts val="1000"/>
                        <a:buFont typeface="Comic Sans MS"/>
                        <a:buChar char="●"/>
                      </a:pPr>
                      <a:r>
                        <a:rPr lang="en-GB" sz="1000">
                          <a:solidFill>
                            <a:schemeClr val="dk1"/>
                          </a:solidFill>
                          <a:latin typeface="Comic Sans MS"/>
                          <a:ea typeface="Comic Sans MS"/>
                          <a:cs typeface="Comic Sans MS"/>
                          <a:sym typeface="Comic Sans MS"/>
                        </a:rPr>
                        <a:t>The experiences or events described may have been misinterpreted, for example due to the writer’s prejudices. </a:t>
                      </a:r>
                      <a:endParaRPr sz="1000">
                        <a:solidFill>
                          <a:schemeClr val="dk1"/>
                        </a:solidFill>
                        <a:latin typeface="Comic Sans MS"/>
                        <a:ea typeface="Comic Sans MS"/>
                        <a:cs typeface="Comic Sans MS"/>
                        <a:sym typeface="Comic Sans MS"/>
                      </a:endParaRPr>
                    </a:p>
                    <a:p>
                      <a:pPr marL="457200" lvl="0" indent="-292100" algn="l" rtl="0">
                        <a:spcBef>
                          <a:spcPts val="0"/>
                        </a:spcBef>
                        <a:spcAft>
                          <a:spcPts val="0"/>
                        </a:spcAft>
                        <a:buClr>
                          <a:schemeClr val="dk1"/>
                        </a:buClr>
                        <a:buSzPts val="1000"/>
                        <a:buFont typeface="Comic Sans MS"/>
                        <a:buChar char="●"/>
                      </a:pPr>
                      <a:r>
                        <a:rPr lang="en-GB" sz="1000">
                          <a:solidFill>
                            <a:schemeClr val="dk1"/>
                          </a:solidFill>
                          <a:latin typeface="Comic Sans MS"/>
                          <a:ea typeface="Comic Sans MS"/>
                          <a:cs typeface="Comic Sans MS"/>
                          <a:sym typeface="Comic Sans MS"/>
                        </a:rPr>
                        <a:t>Autobiographies are likely to be one-sided and written for a particular audience of readers. </a:t>
                      </a:r>
                      <a:endParaRPr sz="1000">
                        <a:solidFill>
                          <a:schemeClr val="dk1"/>
                        </a:solidFill>
                        <a:latin typeface="Comic Sans MS"/>
                        <a:ea typeface="Comic Sans MS"/>
                        <a:cs typeface="Comic Sans MS"/>
                        <a:sym typeface="Comic Sans MS"/>
                      </a:endParaRPr>
                    </a:p>
                    <a:p>
                      <a:pPr marL="457200" lvl="0" indent="-292100" algn="l" rtl="0">
                        <a:spcBef>
                          <a:spcPts val="0"/>
                        </a:spcBef>
                        <a:spcAft>
                          <a:spcPts val="0"/>
                        </a:spcAft>
                        <a:buClr>
                          <a:schemeClr val="dk1"/>
                        </a:buClr>
                        <a:buSzPts val="1000"/>
                        <a:buFont typeface="Comic Sans MS"/>
                        <a:buChar char="●"/>
                      </a:pPr>
                      <a:r>
                        <a:rPr lang="en-GB" sz="1000">
                          <a:solidFill>
                            <a:schemeClr val="dk1"/>
                          </a:solidFill>
                          <a:latin typeface="Comic Sans MS"/>
                          <a:ea typeface="Comic Sans MS"/>
                          <a:cs typeface="Comic Sans MS"/>
                          <a:sym typeface="Comic Sans MS"/>
                        </a:rPr>
                        <a:t>Similarly, letters are written to a particular person and the contents are likely to be influenced by the writer’s views of the recipient.</a:t>
                      </a:r>
                      <a:endParaRPr sz="1000">
                        <a:solidFill>
                          <a:schemeClr val="dk1"/>
                        </a:solidFill>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8"/>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Content Analysis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226" name="Google Shape;226;p38"/>
          <p:cNvSpPr/>
          <p:nvPr/>
        </p:nvSpPr>
        <p:spPr>
          <a:xfrm>
            <a:off x="220800" y="735950"/>
            <a:ext cx="8702400" cy="11802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07916"/>
              </a:lnSpc>
              <a:spcBef>
                <a:spcPts val="0"/>
              </a:spcBef>
              <a:spcAft>
                <a:spcPts val="800"/>
              </a:spcAft>
              <a:buNone/>
            </a:pPr>
            <a:r>
              <a:rPr lang="en-GB" sz="1100">
                <a:solidFill>
                  <a:schemeClr val="dk1"/>
                </a:solidFill>
                <a:latin typeface="Comic Sans MS"/>
                <a:ea typeface="Comic Sans MS"/>
                <a:cs typeface="Comic Sans MS"/>
                <a:sym typeface="Comic Sans MS"/>
              </a:rPr>
              <a:t>Content analysis is one way of dealing with qualitative secondary sources in a systematic way. It has been used to analyse the contents of personal documents and mass media products such as newspapers, magazine photographs, advertisements on television and news programmes.</a:t>
            </a:r>
            <a:endParaRPr sz="1100">
              <a:solidFill>
                <a:schemeClr val="dk1"/>
              </a:solidFill>
              <a:latin typeface="Comic Sans MS"/>
              <a:ea typeface="Comic Sans MS"/>
              <a:cs typeface="Comic Sans MS"/>
              <a:sym typeface="Comic Sans MS"/>
            </a:endParaRPr>
          </a:p>
        </p:txBody>
      </p:sp>
      <p:graphicFrame>
        <p:nvGraphicFramePr>
          <p:cNvPr id="227" name="Google Shape;227;p38"/>
          <p:cNvGraphicFramePr/>
          <p:nvPr/>
        </p:nvGraphicFramePr>
        <p:xfrm>
          <a:off x="264800" y="2070375"/>
          <a:ext cx="8614400" cy="2989115"/>
        </p:xfrm>
        <a:graphic>
          <a:graphicData uri="http://schemas.openxmlformats.org/drawingml/2006/table">
            <a:tbl>
              <a:tblPr>
                <a:noFill/>
                <a:tableStyleId>{E8815CC7-DF07-4C9C-8AEE-3F257B70FC4D}</a:tableStyleId>
              </a:tblPr>
              <a:tblGrid>
                <a:gridCol w="4307200">
                  <a:extLst>
                    <a:ext uri="{9D8B030D-6E8A-4147-A177-3AD203B41FA5}">
                      <a16:colId xmlns:a16="http://schemas.microsoft.com/office/drawing/2014/main" val="20000"/>
                    </a:ext>
                  </a:extLst>
                </a:gridCol>
                <a:gridCol w="4307200">
                  <a:extLst>
                    <a:ext uri="{9D8B030D-6E8A-4147-A177-3AD203B41FA5}">
                      <a16:colId xmlns:a16="http://schemas.microsoft.com/office/drawing/2014/main" val="20001"/>
                    </a:ext>
                  </a:extLst>
                </a:gridCol>
              </a:tblGrid>
              <a:tr h="428825">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Strengths </a:t>
                      </a:r>
                      <a:endParaRPr sz="1300" b="1">
                        <a:latin typeface="Comic Sans MS"/>
                        <a:ea typeface="Comic Sans MS"/>
                        <a:cs typeface="Comic Sans MS"/>
                        <a:sym typeface="Comic Sans MS"/>
                      </a:endParaRPr>
                    </a:p>
                  </a:txBody>
                  <a:tcPr marL="91425" marR="91425" marT="91425" marB="91425">
                    <a:solidFill>
                      <a:schemeClr val="lt2"/>
                    </a:solidFill>
                  </a:tcPr>
                </a:tc>
                <a:tc>
                  <a:txBody>
                    <a:bodyPr/>
                    <a:lstStyle/>
                    <a:p>
                      <a:pPr marL="0" lvl="0" indent="0" algn="ctr" rtl="0">
                        <a:spcBef>
                          <a:spcPts val="0"/>
                        </a:spcBef>
                        <a:spcAft>
                          <a:spcPts val="0"/>
                        </a:spcAft>
                        <a:buNone/>
                      </a:pPr>
                      <a:r>
                        <a:rPr lang="en-GB" sz="1300" b="1">
                          <a:latin typeface="Comic Sans MS"/>
                          <a:ea typeface="Comic Sans MS"/>
                          <a:cs typeface="Comic Sans MS"/>
                          <a:sym typeface="Comic Sans MS"/>
                        </a:rPr>
                        <a:t>Weaknesses </a:t>
                      </a:r>
                      <a:endParaRPr sz="1300" b="1">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0"/>
                  </a:ext>
                </a:extLst>
              </a:tr>
              <a:tr h="2470400">
                <a:tc>
                  <a:txBody>
                    <a:bodyPr/>
                    <a:lstStyle/>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Can provide useful background information into a topic </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Researcher can get an in-depth insight into a particular topic</a:t>
                      </a:r>
                      <a:endParaRPr sz="1200">
                        <a:solidFill>
                          <a:schemeClr val="dk1"/>
                        </a:solidFill>
                        <a:latin typeface="Comic Sans MS"/>
                        <a:ea typeface="Comic Sans MS"/>
                        <a:cs typeface="Comic Sans MS"/>
                        <a:sym typeface="Comic Sans MS"/>
                      </a:endParaRPr>
                    </a:p>
                    <a:p>
                      <a:pPr marL="457200" lvl="0" indent="0" algn="l" rtl="0">
                        <a:spcBef>
                          <a:spcPts val="0"/>
                        </a:spcBef>
                        <a:spcAft>
                          <a:spcPts val="0"/>
                        </a:spcAft>
                        <a:buNone/>
                      </a:pP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May be the only way to gain access to a particular topic</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Can be used alongside primary methods of data. </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txBody>
                  <a:tcPr marL="91425" marR="91425" marT="91425" marB="91425">
                    <a:solidFill>
                      <a:schemeClr val="lt2"/>
                    </a:solidFill>
                  </a:tcPr>
                </a:tc>
                <a:tc>
                  <a:txBody>
                    <a:bodyPr/>
                    <a:lstStyle/>
                    <a:p>
                      <a:pPr marL="457200" lvl="0" indent="-298450" algn="l" rtl="0">
                        <a:spcBef>
                          <a:spcPts val="0"/>
                        </a:spcBef>
                        <a:spcAft>
                          <a:spcPts val="0"/>
                        </a:spcAft>
                        <a:buClr>
                          <a:schemeClr val="dk1"/>
                        </a:buClr>
                        <a:buSzPts val="1100"/>
                        <a:buFont typeface="Comic Sans MS"/>
                        <a:buChar char="●"/>
                      </a:pPr>
                      <a:r>
                        <a:rPr lang="en-GB" sz="1200">
                          <a:solidFill>
                            <a:schemeClr val="dk1"/>
                          </a:solidFill>
                          <a:latin typeface="Comic Sans MS"/>
                          <a:ea typeface="Comic Sans MS"/>
                          <a:cs typeface="Comic Sans MS"/>
                          <a:sym typeface="Comic Sans MS"/>
                        </a:rPr>
                        <a:t>The sociologist’s interpretation of the document is subjective – it may be biased and reflect their own opinion. (Can be reduced by increasing inter-observer reliability)</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2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200">
                          <a:solidFill>
                            <a:schemeClr val="dk1"/>
                          </a:solidFill>
                          <a:latin typeface="Comic Sans MS"/>
                          <a:ea typeface="Comic Sans MS"/>
                          <a:cs typeface="Comic Sans MS"/>
                          <a:sym typeface="Comic Sans MS"/>
                        </a:rPr>
                        <a:t>There may be ethical issues if you are using someone's personal documents</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2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200">
                          <a:solidFill>
                            <a:schemeClr val="dk1"/>
                          </a:solidFill>
                          <a:latin typeface="Comic Sans MS"/>
                          <a:ea typeface="Comic Sans MS"/>
                          <a:cs typeface="Comic Sans MS"/>
                          <a:sym typeface="Comic Sans MS"/>
                        </a:rPr>
                        <a:t>Those who have produced the document may not be interested in the same topics as the sociologist </a:t>
                      </a:r>
                      <a:endParaRPr sz="12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1200">
                        <a:solidFill>
                          <a:schemeClr val="dk1"/>
                        </a:solidFill>
                        <a:latin typeface="Comic Sans MS"/>
                        <a:ea typeface="Comic Sans MS"/>
                        <a:cs typeface="Comic Sans MS"/>
                        <a:sym typeface="Comic Sans MS"/>
                      </a:endParaRPr>
                    </a:p>
                    <a:p>
                      <a:pPr marL="457200" lvl="0" indent="-298450" algn="l" rtl="0">
                        <a:spcBef>
                          <a:spcPts val="0"/>
                        </a:spcBef>
                        <a:spcAft>
                          <a:spcPts val="0"/>
                        </a:spcAft>
                        <a:buClr>
                          <a:schemeClr val="dk1"/>
                        </a:buClr>
                        <a:buSzPts val="1100"/>
                        <a:buFont typeface="Comic Sans MS"/>
                        <a:buChar char="●"/>
                      </a:pPr>
                      <a:r>
                        <a:rPr lang="en-GB" sz="1200">
                          <a:solidFill>
                            <a:schemeClr val="dk1"/>
                          </a:solidFill>
                          <a:latin typeface="Comic Sans MS"/>
                          <a:ea typeface="Comic Sans MS"/>
                          <a:cs typeface="Comic Sans MS"/>
                          <a:sym typeface="Comic Sans MS"/>
                        </a:rPr>
                        <a:t>The documents may not be genuine or may not be true. </a:t>
                      </a:r>
                      <a:endParaRPr sz="1100">
                        <a:solidFill>
                          <a:schemeClr val="dk1"/>
                        </a:solidFill>
                        <a:latin typeface="Comic Sans MS"/>
                        <a:ea typeface="Comic Sans MS"/>
                        <a:cs typeface="Comic Sans MS"/>
                        <a:sym typeface="Comic Sans MS"/>
                      </a:endParaRPr>
                    </a:p>
                  </a:txBody>
                  <a:tcPr marL="91425" marR="91425" marT="91425" marB="91425">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9"/>
          <p:cNvSpPr/>
          <p:nvPr/>
        </p:nvSpPr>
        <p:spPr>
          <a:xfrm>
            <a:off x="1780650" y="124225"/>
            <a:ext cx="5582700" cy="457500"/>
          </a:xfrm>
          <a:prstGeom prst="rect">
            <a:avLst/>
          </a:prstGeom>
          <a:solidFill>
            <a:srgbClr val="D9D2E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Mixed Methods Approach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233" name="Google Shape;233;p39"/>
          <p:cNvSpPr/>
          <p:nvPr/>
        </p:nvSpPr>
        <p:spPr>
          <a:xfrm>
            <a:off x="220800" y="735950"/>
            <a:ext cx="8702400" cy="39681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GB" b="1">
                <a:solidFill>
                  <a:schemeClr val="dk1"/>
                </a:solidFill>
                <a:latin typeface="Comic Sans MS"/>
                <a:ea typeface="Comic Sans MS"/>
                <a:cs typeface="Comic Sans MS"/>
                <a:sym typeface="Comic Sans MS"/>
              </a:rPr>
              <a:t>Reasons for using mixed methods </a:t>
            </a:r>
            <a:endParaRPr b="1">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GB">
                <a:solidFill>
                  <a:schemeClr val="dk1"/>
                </a:solidFill>
                <a:latin typeface="Comic Sans MS"/>
                <a:ea typeface="Comic Sans MS"/>
                <a:cs typeface="Comic Sans MS"/>
                <a:sym typeface="Comic Sans MS"/>
              </a:rPr>
              <a:t>There are a number of reasons for using mixed methods. One of these is to gain the different insights of quantitative and qualitative data. This will increase the reliability and validity of the research. The ability to see patterns in the quantitative data is backed up by the detail and understanding of qualitative data. It is also useful as a form of cross checking. If both methods find the same things, the results of the study are strengthened. Some sociologists use the word triangulation to describe using more that one method. Triangulation includes using mixed methods to crosscheck the findings, and usually helps to add validity and reliability to a study. </a:t>
            </a:r>
            <a:endParaRPr>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GB" b="1">
                <a:solidFill>
                  <a:schemeClr val="dk1"/>
                </a:solidFill>
                <a:latin typeface="Comic Sans MS"/>
                <a:ea typeface="Comic Sans MS"/>
                <a:cs typeface="Comic Sans MS"/>
                <a:sym typeface="Comic Sans MS"/>
              </a:rPr>
              <a:t>Evaluation </a:t>
            </a:r>
            <a:endParaRPr b="1">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GB">
                <a:solidFill>
                  <a:schemeClr val="dk1"/>
                </a:solidFill>
                <a:latin typeface="Comic Sans MS"/>
                <a:ea typeface="Comic Sans MS"/>
                <a:cs typeface="Comic Sans MS"/>
                <a:sym typeface="Comic Sans MS"/>
              </a:rPr>
              <a:t>There are many benefits to using mixed methods in research. These include being able to gain a true picture of society and being able to see patterns and connections between different areas of society. However, using two or more methods can be time consuming and costly. Sometimes the data from one method, for instance the statistics, might dominate the research. Nonetheless, many sociologists would agree that using more than one method often complements the other. Like a chef and ingredients, sociologists might combine different research methods to create the best research. </a:t>
            </a:r>
            <a:endParaRPr>
              <a:solidFill>
                <a:schemeClr val="dk1"/>
              </a:solidFill>
              <a:latin typeface="Comic Sans MS"/>
              <a:ea typeface="Comic Sans MS"/>
              <a:cs typeface="Comic Sans MS"/>
              <a:sym typeface="Comic Sans MS"/>
            </a:endParaRPr>
          </a:p>
          <a:p>
            <a:pPr marL="0" lvl="0" indent="0" algn="l" rtl="0">
              <a:lnSpc>
                <a:spcPct val="107916"/>
              </a:lnSpc>
              <a:spcBef>
                <a:spcPts val="0"/>
              </a:spcBef>
              <a:spcAft>
                <a:spcPts val="800"/>
              </a:spcAft>
              <a:buNone/>
            </a:pPr>
            <a:endParaRPr>
              <a:solidFill>
                <a:schemeClr val="dk1"/>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5"/>
          <p:cNvSpPr/>
          <p:nvPr/>
        </p:nvSpPr>
        <p:spPr>
          <a:xfrm>
            <a:off x="1780650" y="124225"/>
            <a:ext cx="5582700" cy="4575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Aims, Hypotheses and Pilot Studies </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65" name="Google Shape;65;p15"/>
          <p:cNvSpPr/>
          <p:nvPr/>
        </p:nvSpPr>
        <p:spPr>
          <a:xfrm>
            <a:off x="220800" y="735950"/>
            <a:ext cx="8702400" cy="25389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a:latin typeface="Comic Sans MS"/>
                <a:ea typeface="Comic Sans MS"/>
                <a:cs typeface="Comic Sans MS"/>
                <a:sym typeface="Comic Sans MS"/>
              </a:rPr>
              <a:t>Before a researcher begins their research, they need to know what they want to find out. </a:t>
            </a:r>
            <a:endParaRPr>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endParaRPr>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a:latin typeface="Comic Sans MS"/>
                <a:ea typeface="Comic Sans MS"/>
                <a:cs typeface="Comic Sans MS"/>
                <a:sym typeface="Comic Sans MS"/>
              </a:rPr>
              <a:t>Firstly, they create research aims. </a:t>
            </a:r>
            <a:endParaRPr>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a:latin typeface="Comic Sans MS"/>
                <a:ea typeface="Comic Sans MS"/>
                <a:cs typeface="Comic Sans MS"/>
                <a:sym typeface="Comic Sans MS"/>
              </a:rPr>
              <a:t>Research aims set out what the sociologist is broadly hoping to find out. </a:t>
            </a:r>
            <a:endParaRPr>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a:latin typeface="Comic Sans MS"/>
                <a:ea typeface="Comic Sans MS"/>
                <a:cs typeface="Comic Sans MS"/>
                <a:sym typeface="Comic Sans MS"/>
              </a:rPr>
              <a:t>Example: ‘</a:t>
            </a:r>
            <a:r>
              <a:rPr lang="en-GB" i="1">
                <a:latin typeface="Comic Sans MS"/>
                <a:ea typeface="Comic Sans MS"/>
                <a:cs typeface="Comic Sans MS"/>
                <a:sym typeface="Comic Sans MS"/>
              </a:rPr>
              <a:t>The aim of my research is to establish which gender (males or females) commits the most violent crimes in Doncaster’ </a:t>
            </a:r>
            <a:endParaRPr>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endParaRPr>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a:latin typeface="Comic Sans MS"/>
                <a:ea typeface="Comic Sans MS"/>
                <a:cs typeface="Comic Sans MS"/>
                <a:sym typeface="Comic Sans MS"/>
              </a:rPr>
              <a:t>They then create a hypothesis. </a:t>
            </a:r>
            <a:endParaRPr>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a:latin typeface="Comic Sans MS"/>
                <a:ea typeface="Comic Sans MS"/>
                <a:cs typeface="Comic Sans MS"/>
                <a:sym typeface="Comic Sans MS"/>
              </a:rPr>
              <a:t>A hypothesis is a precise prediction about the expected outcomes of research. </a:t>
            </a:r>
            <a:endParaRPr>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a:latin typeface="Comic Sans MS"/>
                <a:ea typeface="Comic Sans MS"/>
                <a:cs typeface="Comic Sans MS"/>
                <a:sym typeface="Comic Sans MS"/>
              </a:rPr>
              <a:t>Example: </a:t>
            </a:r>
            <a:r>
              <a:rPr lang="en-GB" i="1">
                <a:latin typeface="Comic Sans MS"/>
                <a:ea typeface="Comic Sans MS"/>
                <a:cs typeface="Comic Sans MS"/>
                <a:sym typeface="Comic Sans MS"/>
              </a:rPr>
              <a:t>‘I predict that males will commit more violent crimes than females in Doncaster’. </a:t>
            </a:r>
            <a:endParaRPr i="1">
              <a:latin typeface="Comic Sans MS"/>
              <a:ea typeface="Comic Sans MS"/>
              <a:cs typeface="Comic Sans MS"/>
              <a:sym typeface="Comic Sans MS"/>
            </a:endParaRPr>
          </a:p>
        </p:txBody>
      </p:sp>
      <p:sp>
        <p:nvSpPr>
          <p:cNvPr id="66" name="Google Shape;66;p15"/>
          <p:cNvSpPr/>
          <p:nvPr/>
        </p:nvSpPr>
        <p:spPr>
          <a:xfrm>
            <a:off x="220800" y="3429075"/>
            <a:ext cx="8702400" cy="14910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GB">
                <a:solidFill>
                  <a:schemeClr val="dk1"/>
                </a:solidFill>
                <a:latin typeface="Comic Sans MS"/>
                <a:ea typeface="Comic Sans MS"/>
                <a:cs typeface="Comic Sans MS"/>
                <a:sym typeface="Comic Sans MS"/>
              </a:rPr>
              <a:t>A pilot study is a trial run on a small scale to test the method of research. </a:t>
            </a:r>
            <a:endParaRPr>
              <a:solidFill>
                <a:schemeClr val="dk1"/>
              </a:solidFill>
              <a:latin typeface="Comic Sans MS"/>
              <a:ea typeface="Comic Sans MS"/>
              <a:cs typeface="Comic Sans MS"/>
              <a:sym typeface="Comic Sans MS"/>
            </a:endParaRPr>
          </a:p>
          <a:p>
            <a:pPr marL="0" lvl="0" indent="0" algn="ctr" rtl="0">
              <a:spcBef>
                <a:spcPts val="0"/>
              </a:spcBef>
              <a:spcAft>
                <a:spcPts val="0"/>
              </a:spcAft>
              <a:buClr>
                <a:schemeClr val="dk1"/>
              </a:buClr>
              <a:buSzPts val="1100"/>
              <a:buFont typeface="Arial"/>
              <a:buNone/>
            </a:pPr>
            <a:endParaRPr>
              <a:solidFill>
                <a:schemeClr val="dk1"/>
              </a:solidFill>
              <a:latin typeface="Comic Sans MS"/>
              <a:ea typeface="Comic Sans MS"/>
              <a:cs typeface="Comic Sans MS"/>
              <a:sym typeface="Comic Sans MS"/>
            </a:endParaRPr>
          </a:p>
          <a:p>
            <a:pPr marL="0" lvl="0" indent="0" algn="ctr" rtl="0">
              <a:spcBef>
                <a:spcPts val="0"/>
              </a:spcBef>
              <a:spcAft>
                <a:spcPts val="0"/>
              </a:spcAft>
              <a:buClr>
                <a:schemeClr val="dk1"/>
              </a:buClr>
              <a:buSzPts val="1100"/>
              <a:buFont typeface="Arial"/>
              <a:buNone/>
            </a:pPr>
            <a:r>
              <a:rPr lang="en-GB">
                <a:solidFill>
                  <a:schemeClr val="dk1"/>
                </a:solidFill>
                <a:latin typeface="Comic Sans MS"/>
                <a:ea typeface="Comic Sans MS"/>
                <a:cs typeface="Comic Sans MS"/>
                <a:sym typeface="Comic Sans MS"/>
              </a:rPr>
              <a:t>It saves time, money and allows the sociologist to see if the chosen method is right for the study. Changes can then be made before the main study if there are any issues in the pilot study. </a:t>
            </a:r>
            <a:endParaRPr>
              <a:solidFill>
                <a:schemeClr val="dk1"/>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endParaRPr>
              <a:latin typeface="Comic Sans MS"/>
              <a:ea typeface="Comic Sans MS"/>
              <a:cs typeface="Comic Sans MS"/>
              <a:sym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p:nvPr/>
        </p:nvSpPr>
        <p:spPr>
          <a:xfrm>
            <a:off x="1780650" y="124225"/>
            <a:ext cx="5582700" cy="4575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Sampling Techniques</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72" name="Google Shape;72;p16"/>
          <p:cNvSpPr/>
          <p:nvPr/>
        </p:nvSpPr>
        <p:spPr>
          <a:xfrm>
            <a:off x="220800" y="1302300"/>
            <a:ext cx="8702400" cy="25389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GB" sz="1600">
                <a:solidFill>
                  <a:schemeClr val="dk1"/>
                </a:solidFill>
                <a:latin typeface="Comic Sans MS"/>
                <a:ea typeface="Comic Sans MS"/>
                <a:cs typeface="Comic Sans MS"/>
                <a:sym typeface="Comic Sans MS"/>
              </a:rPr>
              <a:t>A sample is a subset (small portion) of the population being studied. A sample represents the larger population and is used to draw inferences (logical ideas) about that population. </a:t>
            </a:r>
            <a:endParaRPr sz="16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sz="16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GB" sz="1600">
                <a:solidFill>
                  <a:schemeClr val="dk1"/>
                </a:solidFill>
                <a:latin typeface="Comic Sans MS"/>
                <a:ea typeface="Comic Sans MS"/>
                <a:cs typeface="Comic Sans MS"/>
                <a:sym typeface="Comic Sans MS"/>
              </a:rPr>
              <a:t>A sample is usually selected from a sampling frame. This is a list of people that make up a population. </a:t>
            </a:r>
            <a:endParaRPr sz="16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endParaRPr sz="1600">
              <a:solidFill>
                <a:schemeClr val="dk1"/>
              </a:solidFill>
              <a:latin typeface="Comic Sans MS"/>
              <a:ea typeface="Comic Sans MS"/>
              <a:cs typeface="Comic Sans MS"/>
              <a:sym typeface="Comic Sans MS"/>
            </a:endParaRPr>
          </a:p>
          <a:p>
            <a:pPr marL="0" lvl="0" indent="0" algn="l" rtl="0">
              <a:spcBef>
                <a:spcPts val="0"/>
              </a:spcBef>
              <a:spcAft>
                <a:spcPts val="0"/>
              </a:spcAft>
              <a:buClr>
                <a:schemeClr val="dk1"/>
              </a:buClr>
              <a:buSzPts val="1100"/>
              <a:buFont typeface="Arial"/>
              <a:buNone/>
            </a:pPr>
            <a:r>
              <a:rPr lang="en-GB" sz="1600">
                <a:solidFill>
                  <a:schemeClr val="dk1"/>
                </a:solidFill>
                <a:latin typeface="Comic Sans MS"/>
                <a:ea typeface="Comic Sans MS"/>
                <a:cs typeface="Comic Sans MS"/>
                <a:sym typeface="Comic Sans MS"/>
              </a:rPr>
              <a:t>If the sampling framework is inaccurate, it may make the sample unrepresentative. In sociological research, representativeness refers to the extent to which a sample mirrors a researcher’s target population and reflects its characteristics. </a:t>
            </a:r>
            <a:endParaRPr sz="1700">
              <a:latin typeface="Comic Sans MS"/>
              <a:ea typeface="Comic Sans MS"/>
              <a:cs typeface="Comic Sans MS"/>
              <a:sym typeface="Comic Sans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p:nvPr/>
        </p:nvSpPr>
        <p:spPr>
          <a:xfrm>
            <a:off x="1780650" y="124225"/>
            <a:ext cx="5582700" cy="4575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Sampling Techniques</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graphicFrame>
        <p:nvGraphicFramePr>
          <p:cNvPr id="78" name="Google Shape;78;p17"/>
          <p:cNvGraphicFramePr/>
          <p:nvPr/>
        </p:nvGraphicFramePr>
        <p:xfrm>
          <a:off x="201000" y="739850"/>
          <a:ext cx="8757800" cy="4381603"/>
        </p:xfrm>
        <a:graphic>
          <a:graphicData uri="http://schemas.openxmlformats.org/drawingml/2006/table">
            <a:tbl>
              <a:tblPr>
                <a:noFill/>
                <a:tableStyleId>{E8815CC7-DF07-4C9C-8AEE-3F257B70FC4D}</a:tableStyleId>
              </a:tblPr>
              <a:tblGrid>
                <a:gridCol w="2189450">
                  <a:extLst>
                    <a:ext uri="{9D8B030D-6E8A-4147-A177-3AD203B41FA5}">
                      <a16:colId xmlns:a16="http://schemas.microsoft.com/office/drawing/2014/main" val="20000"/>
                    </a:ext>
                  </a:extLst>
                </a:gridCol>
                <a:gridCol w="2189450">
                  <a:extLst>
                    <a:ext uri="{9D8B030D-6E8A-4147-A177-3AD203B41FA5}">
                      <a16:colId xmlns:a16="http://schemas.microsoft.com/office/drawing/2014/main" val="20001"/>
                    </a:ext>
                  </a:extLst>
                </a:gridCol>
                <a:gridCol w="2189450">
                  <a:extLst>
                    <a:ext uri="{9D8B030D-6E8A-4147-A177-3AD203B41FA5}">
                      <a16:colId xmlns:a16="http://schemas.microsoft.com/office/drawing/2014/main" val="20002"/>
                    </a:ext>
                  </a:extLst>
                </a:gridCol>
                <a:gridCol w="2189450">
                  <a:extLst>
                    <a:ext uri="{9D8B030D-6E8A-4147-A177-3AD203B41FA5}">
                      <a16:colId xmlns:a16="http://schemas.microsoft.com/office/drawing/2014/main" val="20003"/>
                    </a:ext>
                  </a:extLst>
                </a:gridCol>
              </a:tblGrid>
              <a:tr h="352625">
                <a:tc>
                  <a:txBody>
                    <a:bodyPr/>
                    <a:lstStyle/>
                    <a:p>
                      <a:pPr marL="0" lvl="0" indent="0" algn="ctr" rtl="0">
                        <a:spcBef>
                          <a:spcPts val="0"/>
                        </a:spcBef>
                        <a:spcAft>
                          <a:spcPts val="0"/>
                        </a:spcAft>
                        <a:buNone/>
                      </a:pPr>
                      <a:r>
                        <a:rPr lang="en-GB" sz="1000">
                          <a:latin typeface="Comic Sans MS"/>
                          <a:ea typeface="Comic Sans MS"/>
                          <a:cs typeface="Comic Sans MS"/>
                          <a:sym typeface="Comic Sans MS"/>
                        </a:rPr>
                        <a:t>Sampling Technique </a:t>
                      </a:r>
                      <a:endParaRPr sz="1000">
                        <a:latin typeface="Comic Sans MS"/>
                        <a:ea typeface="Comic Sans MS"/>
                        <a:cs typeface="Comic Sans MS"/>
                        <a:sym typeface="Comic Sans MS"/>
                      </a:endParaRPr>
                    </a:p>
                  </a:txBody>
                  <a:tcPr marL="91425" marR="91425" marT="91425" marB="91425"/>
                </a:tc>
                <a:tc>
                  <a:txBody>
                    <a:bodyPr/>
                    <a:lstStyle/>
                    <a:p>
                      <a:pPr marL="0" lvl="0" indent="0" algn="ctr" rtl="0">
                        <a:spcBef>
                          <a:spcPts val="0"/>
                        </a:spcBef>
                        <a:spcAft>
                          <a:spcPts val="0"/>
                        </a:spcAft>
                        <a:buNone/>
                      </a:pPr>
                      <a:r>
                        <a:rPr lang="en-GB" sz="1000">
                          <a:latin typeface="Comic Sans MS"/>
                          <a:ea typeface="Comic Sans MS"/>
                          <a:cs typeface="Comic Sans MS"/>
                          <a:sym typeface="Comic Sans MS"/>
                        </a:rPr>
                        <a:t>Definition</a:t>
                      </a:r>
                      <a:endParaRPr sz="1000">
                        <a:latin typeface="Comic Sans MS"/>
                        <a:ea typeface="Comic Sans MS"/>
                        <a:cs typeface="Comic Sans MS"/>
                        <a:sym typeface="Comic Sans MS"/>
                      </a:endParaRPr>
                    </a:p>
                  </a:txBody>
                  <a:tcPr marL="91425" marR="91425" marT="91425" marB="91425"/>
                </a:tc>
                <a:tc>
                  <a:txBody>
                    <a:bodyPr/>
                    <a:lstStyle/>
                    <a:p>
                      <a:pPr marL="0" lvl="0" indent="0" algn="ctr" rtl="0">
                        <a:spcBef>
                          <a:spcPts val="0"/>
                        </a:spcBef>
                        <a:spcAft>
                          <a:spcPts val="0"/>
                        </a:spcAft>
                        <a:buNone/>
                      </a:pPr>
                      <a:r>
                        <a:rPr lang="en-GB" sz="1000">
                          <a:latin typeface="Comic Sans MS"/>
                          <a:ea typeface="Comic Sans MS"/>
                          <a:cs typeface="Comic Sans MS"/>
                          <a:sym typeface="Comic Sans MS"/>
                        </a:rPr>
                        <a:t>Strengths </a:t>
                      </a:r>
                      <a:endParaRPr sz="1000">
                        <a:latin typeface="Comic Sans MS"/>
                        <a:ea typeface="Comic Sans MS"/>
                        <a:cs typeface="Comic Sans MS"/>
                        <a:sym typeface="Comic Sans MS"/>
                      </a:endParaRPr>
                    </a:p>
                  </a:txBody>
                  <a:tcPr marL="91425" marR="91425" marT="91425" marB="91425"/>
                </a:tc>
                <a:tc>
                  <a:txBody>
                    <a:bodyPr/>
                    <a:lstStyle/>
                    <a:p>
                      <a:pPr marL="0" lvl="0" indent="0" algn="ctr" rtl="0">
                        <a:spcBef>
                          <a:spcPts val="0"/>
                        </a:spcBef>
                        <a:spcAft>
                          <a:spcPts val="0"/>
                        </a:spcAft>
                        <a:buNone/>
                      </a:pPr>
                      <a:r>
                        <a:rPr lang="en-GB" sz="1000">
                          <a:latin typeface="Comic Sans MS"/>
                          <a:ea typeface="Comic Sans MS"/>
                          <a:cs typeface="Comic Sans MS"/>
                          <a:sym typeface="Comic Sans MS"/>
                        </a:rPr>
                        <a:t>Weaknesses </a:t>
                      </a:r>
                      <a:endParaRPr sz="1000">
                        <a:latin typeface="Comic Sans MS"/>
                        <a:ea typeface="Comic Sans MS"/>
                        <a:cs typeface="Comic Sans MS"/>
                        <a:sym typeface="Comic Sans MS"/>
                      </a:endParaRPr>
                    </a:p>
                  </a:txBody>
                  <a:tcPr marL="91425" marR="91425" marT="91425" marB="91425"/>
                </a:tc>
                <a:extLst>
                  <a:ext uri="{0D108BD9-81ED-4DB2-BD59-A6C34878D82A}">
                    <a16:rowId xmlns:a16="http://schemas.microsoft.com/office/drawing/2014/main" val="10000"/>
                  </a:ext>
                </a:extLst>
              </a:tr>
              <a:tr h="1573175">
                <a:tc>
                  <a:txBody>
                    <a:bodyPr/>
                    <a:lstStyle/>
                    <a:p>
                      <a:pPr marL="0" lvl="0" indent="0" algn="l" rtl="0">
                        <a:spcBef>
                          <a:spcPts val="0"/>
                        </a:spcBef>
                        <a:spcAft>
                          <a:spcPts val="0"/>
                        </a:spcAft>
                        <a:buNone/>
                      </a:pPr>
                      <a:r>
                        <a:rPr lang="en-GB" sz="900">
                          <a:solidFill>
                            <a:schemeClr val="dk1"/>
                          </a:solidFill>
                          <a:latin typeface="Comic Sans MS"/>
                          <a:ea typeface="Comic Sans MS"/>
                          <a:cs typeface="Comic Sans MS"/>
                          <a:sym typeface="Comic Sans MS"/>
                        </a:rPr>
                        <a:t>Random Sampling </a:t>
                      </a:r>
                      <a:endParaRPr sz="9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Every member of a population has an equal chance of being selected. Usually done using a computer or pulling names out of a hat. </a:t>
                      </a:r>
                      <a:endParaRPr sz="9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0"/>
                        </a:spcAft>
                        <a:buNone/>
                      </a:pPr>
                      <a:r>
                        <a:rPr lang="en-GB" sz="900">
                          <a:solidFill>
                            <a:schemeClr val="dk1"/>
                          </a:solidFill>
                          <a:highlight>
                            <a:srgbClr val="FFFFFF"/>
                          </a:highlight>
                          <a:latin typeface="Comic Sans MS"/>
                          <a:ea typeface="Comic Sans MS"/>
                          <a:cs typeface="Comic Sans MS"/>
                          <a:sym typeface="Comic Sans MS"/>
                        </a:rPr>
                        <a:t>It is widely accepted that since each member has the same probability of being selected, there is a reasonable chance of achieving a representative sample.</a:t>
                      </a:r>
                      <a:endParaRPr sz="900">
                        <a:solidFill>
                          <a:schemeClr val="dk1"/>
                        </a:solidFill>
                        <a:highlight>
                          <a:srgbClr val="FFFFFF"/>
                        </a:highlight>
                        <a:latin typeface="Comic Sans MS"/>
                        <a:ea typeface="Comic Sans MS"/>
                        <a:cs typeface="Comic Sans MS"/>
                        <a:sym typeface="Comic Sans MS"/>
                      </a:endParaRPr>
                    </a:p>
                    <a:p>
                      <a:pPr marL="0" lvl="0" indent="0" algn="l" rtl="0">
                        <a:spcBef>
                          <a:spcPts val="900"/>
                        </a:spcBef>
                        <a:spcAft>
                          <a:spcPts val="0"/>
                        </a:spcAft>
                        <a:buNone/>
                      </a:pPr>
                      <a:endParaRPr sz="900">
                        <a:solidFill>
                          <a:schemeClr val="dk1"/>
                        </a:solidFill>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0"/>
                        </a:spcAft>
                        <a:buNone/>
                      </a:pPr>
                      <a:r>
                        <a:rPr lang="en-GB" sz="900">
                          <a:solidFill>
                            <a:schemeClr val="dk1"/>
                          </a:solidFill>
                          <a:highlight>
                            <a:srgbClr val="FFFFFF"/>
                          </a:highlight>
                          <a:latin typeface="Comic Sans MS"/>
                          <a:ea typeface="Comic Sans MS"/>
                          <a:cs typeface="Comic Sans MS"/>
                          <a:sym typeface="Comic Sans MS"/>
                        </a:rPr>
                        <a:t>Small minority groups within your target group may distort results, even with a random sampling technique.</a:t>
                      </a:r>
                      <a:endParaRPr sz="900">
                        <a:solidFill>
                          <a:schemeClr val="dk1"/>
                        </a:solidFill>
                        <a:highlight>
                          <a:srgbClr val="FFFFFF"/>
                        </a:highlight>
                        <a:latin typeface="Comic Sans MS"/>
                        <a:ea typeface="Comic Sans MS"/>
                        <a:cs typeface="Comic Sans MS"/>
                        <a:sym typeface="Comic Sans MS"/>
                      </a:endParaRPr>
                    </a:p>
                    <a:p>
                      <a:pPr marL="0" lvl="0" indent="0" algn="l" rtl="0">
                        <a:lnSpc>
                          <a:spcPct val="115000"/>
                        </a:lnSpc>
                        <a:spcBef>
                          <a:spcPts val="900"/>
                        </a:spcBef>
                        <a:spcAft>
                          <a:spcPts val="900"/>
                        </a:spcAft>
                        <a:buNone/>
                      </a:pPr>
                      <a:r>
                        <a:rPr lang="en-GB" sz="900">
                          <a:solidFill>
                            <a:schemeClr val="dk1"/>
                          </a:solidFill>
                          <a:highlight>
                            <a:srgbClr val="FFFFFF"/>
                          </a:highlight>
                          <a:latin typeface="Comic Sans MS"/>
                          <a:ea typeface="Comic Sans MS"/>
                          <a:cs typeface="Comic Sans MS"/>
                          <a:sym typeface="Comic Sans MS"/>
                        </a:rPr>
                        <a:t>It can be impractical (or not possible) to use a completely random technique, e.g. the target group may be too large to assign numbers to.</a:t>
                      </a:r>
                      <a:endParaRPr sz="900">
                        <a:solidFill>
                          <a:schemeClr val="dk1"/>
                        </a:solidFill>
                        <a:latin typeface="Comic Sans MS"/>
                        <a:ea typeface="Comic Sans MS"/>
                        <a:cs typeface="Comic Sans MS"/>
                        <a:sym typeface="Comic Sans MS"/>
                      </a:endParaRPr>
                    </a:p>
                  </a:txBody>
                  <a:tcPr marL="91425" marR="91425" marT="91425" marB="91425"/>
                </a:tc>
                <a:extLst>
                  <a:ext uri="{0D108BD9-81ED-4DB2-BD59-A6C34878D82A}">
                    <a16:rowId xmlns:a16="http://schemas.microsoft.com/office/drawing/2014/main" val="10001"/>
                  </a:ext>
                </a:extLst>
              </a:tr>
              <a:tr h="526650">
                <a:tc>
                  <a:txBody>
                    <a:bodyPr/>
                    <a:lstStyle/>
                    <a:p>
                      <a:pPr marL="0" lvl="0" indent="0" algn="l" rtl="0">
                        <a:spcBef>
                          <a:spcPts val="0"/>
                        </a:spcBef>
                        <a:spcAft>
                          <a:spcPts val="0"/>
                        </a:spcAft>
                        <a:buNone/>
                      </a:pPr>
                      <a:r>
                        <a:rPr lang="en-GB" sz="900">
                          <a:latin typeface="Comic Sans MS"/>
                          <a:ea typeface="Comic Sans MS"/>
                          <a:cs typeface="Comic Sans MS"/>
                          <a:sym typeface="Comic Sans MS"/>
                        </a:rPr>
                        <a:t>Systematic Sampling </a:t>
                      </a: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Choose participants from a sampling frame using a system, e.g. numbering the participants 1,2,3 and then selecting every 3rd person to be a participant.</a:t>
                      </a:r>
                      <a:endParaRPr sz="900">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0"/>
                        </a:spcAft>
                        <a:buNone/>
                      </a:pPr>
                      <a:r>
                        <a:rPr lang="en-GB" sz="900">
                          <a:solidFill>
                            <a:srgbClr val="1F2937"/>
                          </a:solidFill>
                          <a:highlight>
                            <a:srgbClr val="FFFFFF"/>
                          </a:highlight>
                          <a:latin typeface="Comic Sans MS"/>
                          <a:ea typeface="Comic Sans MS"/>
                          <a:cs typeface="Comic Sans MS"/>
                          <a:sym typeface="Comic Sans MS"/>
                        </a:rPr>
                        <a:t>Assuming the list order has been randomised, this method offers an unbiased chance of gaining a representative sample.</a:t>
                      </a:r>
                      <a:endParaRPr sz="900">
                        <a:solidFill>
                          <a:srgbClr val="1F2937"/>
                        </a:solidFill>
                        <a:highlight>
                          <a:srgbClr val="FFFFFF"/>
                        </a:highlight>
                        <a:latin typeface="Comic Sans MS"/>
                        <a:ea typeface="Comic Sans MS"/>
                        <a:cs typeface="Comic Sans MS"/>
                        <a:sym typeface="Comic Sans MS"/>
                      </a:endParaRPr>
                    </a:p>
                    <a:p>
                      <a:pPr marL="0" lvl="0" indent="0" algn="l" rtl="0">
                        <a:spcBef>
                          <a:spcPts val="900"/>
                        </a:spcBef>
                        <a:spcAft>
                          <a:spcPts val="0"/>
                        </a:spcAft>
                        <a:buNone/>
                      </a:pPr>
                      <a:endParaRPr sz="900">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900"/>
                        </a:spcAft>
                        <a:buNone/>
                      </a:pPr>
                      <a:r>
                        <a:rPr lang="en-GB" sz="900">
                          <a:solidFill>
                            <a:srgbClr val="1F2937"/>
                          </a:solidFill>
                          <a:highlight>
                            <a:srgbClr val="FFFFFF"/>
                          </a:highlight>
                          <a:latin typeface="Comic Sans MS"/>
                          <a:ea typeface="Comic Sans MS"/>
                          <a:cs typeface="Comic Sans MS"/>
                          <a:sym typeface="Comic Sans MS"/>
                        </a:rPr>
                        <a:t>If the list has been assembled in any other way, bias may be present. For example if every fourth person in the list was male, you would have only males in your sample.</a:t>
                      </a:r>
                      <a:endParaRPr sz="900">
                        <a:latin typeface="Comic Sans MS"/>
                        <a:ea typeface="Comic Sans MS"/>
                        <a:cs typeface="Comic Sans MS"/>
                        <a:sym typeface="Comic Sans MS"/>
                      </a:endParaRPr>
                    </a:p>
                  </a:txBody>
                  <a:tcPr marL="91425" marR="91425" marT="91425" marB="91425"/>
                </a:tc>
                <a:extLst>
                  <a:ext uri="{0D108BD9-81ED-4DB2-BD59-A6C34878D82A}">
                    <a16:rowId xmlns:a16="http://schemas.microsoft.com/office/drawing/2014/main" val="10002"/>
                  </a:ext>
                </a:extLst>
              </a:tr>
              <a:tr h="526650">
                <a:tc>
                  <a:txBody>
                    <a:bodyPr/>
                    <a:lstStyle/>
                    <a:p>
                      <a:pPr marL="0" lvl="0" indent="0" algn="l" rtl="0">
                        <a:spcBef>
                          <a:spcPts val="0"/>
                        </a:spcBef>
                        <a:spcAft>
                          <a:spcPts val="0"/>
                        </a:spcAft>
                        <a:buNone/>
                      </a:pPr>
                      <a:r>
                        <a:rPr lang="en-GB" sz="900">
                          <a:latin typeface="Comic Sans MS"/>
                          <a:ea typeface="Comic Sans MS"/>
                          <a:cs typeface="Comic Sans MS"/>
                          <a:sym typeface="Comic Sans MS"/>
                        </a:rPr>
                        <a:t>Stratified Sampling </a:t>
                      </a: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Dividing the target population into important subcategories. Selecting members in proportion that they occur in the population. E.g. 2.5% of the British population are of Indian origin, so 2.5% of your sample should be of Indian origin.</a:t>
                      </a:r>
                      <a:endParaRPr sz="900">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0"/>
                        </a:spcAft>
                        <a:buNone/>
                      </a:pPr>
                      <a:r>
                        <a:rPr lang="en-GB" sz="900">
                          <a:solidFill>
                            <a:srgbClr val="1F2937"/>
                          </a:solidFill>
                          <a:highlight>
                            <a:srgbClr val="FFFFFF"/>
                          </a:highlight>
                          <a:latin typeface="Comic Sans MS"/>
                          <a:ea typeface="Comic Sans MS"/>
                          <a:cs typeface="Comic Sans MS"/>
                          <a:sym typeface="Comic Sans MS"/>
                        </a:rPr>
                        <a:t>It avoids the problem of misrepresentation sometimes caused by purely random sampling.</a:t>
                      </a:r>
                      <a:endParaRPr sz="900">
                        <a:solidFill>
                          <a:srgbClr val="1F2937"/>
                        </a:solidFill>
                        <a:highlight>
                          <a:srgbClr val="FFFFFF"/>
                        </a:highlight>
                        <a:latin typeface="Comic Sans MS"/>
                        <a:ea typeface="Comic Sans MS"/>
                        <a:cs typeface="Comic Sans MS"/>
                        <a:sym typeface="Comic Sans MS"/>
                      </a:endParaRPr>
                    </a:p>
                    <a:p>
                      <a:pPr marL="0" lvl="0" indent="0" algn="l" rtl="0">
                        <a:spcBef>
                          <a:spcPts val="900"/>
                        </a:spcBef>
                        <a:spcAft>
                          <a:spcPts val="0"/>
                        </a:spcAft>
                        <a:buNone/>
                      </a:pPr>
                      <a:endParaRPr sz="900">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0"/>
                        </a:spcAft>
                        <a:buNone/>
                      </a:pPr>
                      <a:r>
                        <a:rPr lang="en-GB" sz="900">
                          <a:solidFill>
                            <a:srgbClr val="1F2937"/>
                          </a:solidFill>
                          <a:highlight>
                            <a:srgbClr val="FFFFFF"/>
                          </a:highlight>
                          <a:latin typeface="Comic Sans MS"/>
                          <a:ea typeface="Comic Sans MS"/>
                          <a:cs typeface="Comic Sans MS"/>
                          <a:sym typeface="Comic Sans MS"/>
                        </a:rPr>
                        <a:t>It takes more time and resources to plan.</a:t>
                      </a:r>
                      <a:endParaRPr sz="900">
                        <a:solidFill>
                          <a:srgbClr val="1F2937"/>
                        </a:solidFill>
                        <a:highlight>
                          <a:srgbClr val="FFFFFF"/>
                        </a:highlight>
                        <a:latin typeface="Comic Sans MS"/>
                        <a:ea typeface="Comic Sans MS"/>
                        <a:cs typeface="Comic Sans MS"/>
                        <a:sym typeface="Comic Sans MS"/>
                      </a:endParaRPr>
                    </a:p>
                    <a:p>
                      <a:pPr marL="0" lvl="0" indent="0" algn="l" rtl="0">
                        <a:lnSpc>
                          <a:spcPct val="115000"/>
                        </a:lnSpc>
                        <a:spcBef>
                          <a:spcPts val="900"/>
                        </a:spcBef>
                        <a:spcAft>
                          <a:spcPts val="900"/>
                        </a:spcAft>
                        <a:buNone/>
                      </a:pPr>
                      <a:r>
                        <a:rPr lang="en-GB" sz="900">
                          <a:solidFill>
                            <a:srgbClr val="1F2937"/>
                          </a:solidFill>
                          <a:highlight>
                            <a:srgbClr val="FFFFFF"/>
                          </a:highlight>
                          <a:latin typeface="Comic Sans MS"/>
                          <a:ea typeface="Comic Sans MS"/>
                          <a:cs typeface="Comic Sans MS"/>
                          <a:sym typeface="Comic Sans MS"/>
                        </a:rPr>
                        <a:t>Care must be taken to ensure each key characteristic present in the population is selected across strata, otherwise this will design a biased sample.</a:t>
                      </a:r>
                      <a:endParaRPr sz="900">
                        <a:latin typeface="Comic Sans MS"/>
                        <a:ea typeface="Comic Sans MS"/>
                        <a:cs typeface="Comic Sans MS"/>
                        <a:sym typeface="Comic Sans MS"/>
                      </a:endParaRPr>
                    </a:p>
                  </a:txBody>
                  <a:tcPr marL="91425" marR="91425" marT="91425" marB="91425"/>
                </a:tc>
                <a:extLst>
                  <a:ext uri="{0D108BD9-81ED-4DB2-BD59-A6C34878D82A}">
                    <a16:rowId xmlns:a16="http://schemas.microsoft.com/office/drawing/2014/main" val="10003"/>
                  </a:ext>
                </a:extLst>
              </a:tr>
            </a:tbl>
          </a:graphicData>
        </a:graphic>
      </p:graphicFrame>
      <p:pic>
        <p:nvPicPr>
          <p:cNvPr id="79" name="Google Shape;79;p17"/>
          <p:cNvPicPr preferRelativeResize="0"/>
          <p:nvPr/>
        </p:nvPicPr>
        <p:blipFill>
          <a:blip r:embed="rId3">
            <a:alphaModFix/>
          </a:blip>
          <a:stretch>
            <a:fillRect/>
          </a:stretch>
        </p:blipFill>
        <p:spPr>
          <a:xfrm>
            <a:off x="389700" y="1554425"/>
            <a:ext cx="1619250" cy="866775"/>
          </a:xfrm>
          <a:prstGeom prst="rect">
            <a:avLst/>
          </a:prstGeom>
          <a:noFill/>
          <a:ln>
            <a:noFill/>
          </a:ln>
        </p:spPr>
      </p:pic>
      <p:pic>
        <p:nvPicPr>
          <p:cNvPr id="80" name="Google Shape;80;p17"/>
          <p:cNvPicPr preferRelativeResize="0"/>
          <p:nvPr/>
        </p:nvPicPr>
        <p:blipFill>
          <a:blip r:embed="rId4">
            <a:alphaModFix/>
          </a:blip>
          <a:stretch>
            <a:fillRect/>
          </a:stretch>
        </p:blipFill>
        <p:spPr>
          <a:xfrm>
            <a:off x="389700" y="2953250"/>
            <a:ext cx="1619250" cy="685801"/>
          </a:xfrm>
          <a:prstGeom prst="rect">
            <a:avLst/>
          </a:prstGeom>
          <a:noFill/>
          <a:ln>
            <a:noFill/>
          </a:ln>
        </p:spPr>
      </p:pic>
      <p:pic>
        <p:nvPicPr>
          <p:cNvPr id="81" name="Google Shape;81;p17"/>
          <p:cNvPicPr preferRelativeResize="0"/>
          <p:nvPr/>
        </p:nvPicPr>
        <p:blipFill>
          <a:blip r:embed="rId5">
            <a:alphaModFix/>
          </a:blip>
          <a:stretch>
            <a:fillRect/>
          </a:stretch>
        </p:blipFill>
        <p:spPr>
          <a:xfrm>
            <a:off x="551600" y="4051725"/>
            <a:ext cx="1457344" cy="685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p:nvPr/>
        </p:nvSpPr>
        <p:spPr>
          <a:xfrm>
            <a:off x="1780650" y="124225"/>
            <a:ext cx="5582700" cy="4575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Sampling Techniques</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graphicFrame>
        <p:nvGraphicFramePr>
          <p:cNvPr id="87" name="Google Shape;87;p18"/>
          <p:cNvGraphicFramePr/>
          <p:nvPr/>
        </p:nvGraphicFramePr>
        <p:xfrm>
          <a:off x="201000" y="739850"/>
          <a:ext cx="8757800" cy="3651962"/>
        </p:xfrm>
        <a:graphic>
          <a:graphicData uri="http://schemas.openxmlformats.org/drawingml/2006/table">
            <a:tbl>
              <a:tblPr>
                <a:noFill/>
                <a:tableStyleId>{E8815CC7-DF07-4C9C-8AEE-3F257B70FC4D}</a:tableStyleId>
              </a:tblPr>
              <a:tblGrid>
                <a:gridCol w="2189450">
                  <a:extLst>
                    <a:ext uri="{9D8B030D-6E8A-4147-A177-3AD203B41FA5}">
                      <a16:colId xmlns:a16="http://schemas.microsoft.com/office/drawing/2014/main" val="20000"/>
                    </a:ext>
                  </a:extLst>
                </a:gridCol>
                <a:gridCol w="2189450">
                  <a:extLst>
                    <a:ext uri="{9D8B030D-6E8A-4147-A177-3AD203B41FA5}">
                      <a16:colId xmlns:a16="http://schemas.microsoft.com/office/drawing/2014/main" val="20001"/>
                    </a:ext>
                  </a:extLst>
                </a:gridCol>
                <a:gridCol w="2189450">
                  <a:extLst>
                    <a:ext uri="{9D8B030D-6E8A-4147-A177-3AD203B41FA5}">
                      <a16:colId xmlns:a16="http://schemas.microsoft.com/office/drawing/2014/main" val="20002"/>
                    </a:ext>
                  </a:extLst>
                </a:gridCol>
                <a:gridCol w="2189450">
                  <a:extLst>
                    <a:ext uri="{9D8B030D-6E8A-4147-A177-3AD203B41FA5}">
                      <a16:colId xmlns:a16="http://schemas.microsoft.com/office/drawing/2014/main" val="20003"/>
                    </a:ext>
                  </a:extLst>
                </a:gridCol>
              </a:tblGrid>
              <a:tr h="352625">
                <a:tc>
                  <a:txBody>
                    <a:bodyPr/>
                    <a:lstStyle/>
                    <a:p>
                      <a:pPr marL="0" lvl="0" indent="0" algn="ctr" rtl="0">
                        <a:spcBef>
                          <a:spcPts val="0"/>
                        </a:spcBef>
                        <a:spcAft>
                          <a:spcPts val="0"/>
                        </a:spcAft>
                        <a:buNone/>
                      </a:pPr>
                      <a:r>
                        <a:rPr lang="en-GB" sz="1000">
                          <a:latin typeface="Comic Sans MS"/>
                          <a:ea typeface="Comic Sans MS"/>
                          <a:cs typeface="Comic Sans MS"/>
                          <a:sym typeface="Comic Sans MS"/>
                        </a:rPr>
                        <a:t>Sampling Technique </a:t>
                      </a:r>
                      <a:endParaRPr sz="1000">
                        <a:latin typeface="Comic Sans MS"/>
                        <a:ea typeface="Comic Sans MS"/>
                        <a:cs typeface="Comic Sans MS"/>
                        <a:sym typeface="Comic Sans MS"/>
                      </a:endParaRPr>
                    </a:p>
                  </a:txBody>
                  <a:tcPr marL="91425" marR="91425" marT="91425" marB="91425"/>
                </a:tc>
                <a:tc>
                  <a:txBody>
                    <a:bodyPr/>
                    <a:lstStyle/>
                    <a:p>
                      <a:pPr marL="0" lvl="0" indent="0" algn="ctr" rtl="0">
                        <a:spcBef>
                          <a:spcPts val="0"/>
                        </a:spcBef>
                        <a:spcAft>
                          <a:spcPts val="0"/>
                        </a:spcAft>
                        <a:buNone/>
                      </a:pPr>
                      <a:r>
                        <a:rPr lang="en-GB" sz="1000">
                          <a:latin typeface="Comic Sans MS"/>
                          <a:ea typeface="Comic Sans MS"/>
                          <a:cs typeface="Comic Sans MS"/>
                          <a:sym typeface="Comic Sans MS"/>
                        </a:rPr>
                        <a:t>Definition</a:t>
                      </a:r>
                      <a:endParaRPr sz="1000">
                        <a:latin typeface="Comic Sans MS"/>
                        <a:ea typeface="Comic Sans MS"/>
                        <a:cs typeface="Comic Sans MS"/>
                        <a:sym typeface="Comic Sans MS"/>
                      </a:endParaRPr>
                    </a:p>
                  </a:txBody>
                  <a:tcPr marL="91425" marR="91425" marT="91425" marB="91425"/>
                </a:tc>
                <a:tc>
                  <a:txBody>
                    <a:bodyPr/>
                    <a:lstStyle/>
                    <a:p>
                      <a:pPr marL="0" lvl="0" indent="0" algn="ctr" rtl="0">
                        <a:spcBef>
                          <a:spcPts val="0"/>
                        </a:spcBef>
                        <a:spcAft>
                          <a:spcPts val="0"/>
                        </a:spcAft>
                        <a:buNone/>
                      </a:pPr>
                      <a:r>
                        <a:rPr lang="en-GB" sz="1000">
                          <a:latin typeface="Comic Sans MS"/>
                          <a:ea typeface="Comic Sans MS"/>
                          <a:cs typeface="Comic Sans MS"/>
                          <a:sym typeface="Comic Sans MS"/>
                        </a:rPr>
                        <a:t>Strengths </a:t>
                      </a:r>
                      <a:endParaRPr sz="1000">
                        <a:latin typeface="Comic Sans MS"/>
                        <a:ea typeface="Comic Sans MS"/>
                        <a:cs typeface="Comic Sans MS"/>
                        <a:sym typeface="Comic Sans MS"/>
                      </a:endParaRPr>
                    </a:p>
                  </a:txBody>
                  <a:tcPr marL="91425" marR="91425" marT="91425" marB="91425"/>
                </a:tc>
                <a:tc>
                  <a:txBody>
                    <a:bodyPr/>
                    <a:lstStyle/>
                    <a:p>
                      <a:pPr marL="0" lvl="0" indent="0" algn="ctr" rtl="0">
                        <a:spcBef>
                          <a:spcPts val="0"/>
                        </a:spcBef>
                        <a:spcAft>
                          <a:spcPts val="0"/>
                        </a:spcAft>
                        <a:buNone/>
                      </a:pPr>
                      <a:r>
                        <a:rPr lang="en-GB" sz="1000">
                          <a:latin typeface="Comic Sans MS"/>
                          <a:ea typeface="Comic Sans MS"/>
                          <a:cs typeface="Comic Sans MS"/>
                          <a:sym typeface="Comic Sans MS"/>
                        </a:rPr>
                        <a:t>Weaknesses </a:t>
                      </a:r>
                      <a:endParaRPr sz="1000">
                        <a:latin typeface="Comic Sans MS"/>
                        <a:ea typeface="Comic Sans MS"/>
                        <a:cs typeface="Comic Sans MS"/>
                        <a:sym typeface="Comic Sans MS"/>
                      </a:endParaRPr>
                    </a:p>
                  </a:txBody>
                  <a:tcPr marL="91425" marR="91425" marT="91425" marB="91425"/>
                </a:tc>
                <a:extLst>
                  <a:ext uri="{0D108BD9-81ED-4DB2-BD59-A6C34878D82A}">
                    <a16:rowId xmlns:a16="http://schemas.microsoft.com/office/drawing/2014/main" val="10000"/>
                  </a:ext>
                </a:extLst>
              </a:tr>
              <a:tr h="1573175">
                <a:tc>
                  <a:txBody>
                    <a:bodyPr/>
                    <a:lstStyle/>
                    <a:p>
                      <a:pPr marL="0" lvl="0" indent="0" algn="l" rtl="0">
                        <a:spcBef>
                          <a:spcPts val="0"/>
                        </a:spcBef>
                        <a:spcAft>
                          <a:spcPts val="0"/>
                        </a:spcAft>
                        <a:buNone/>
                      </a:pPr>
                      <a:r>
                        <a:rPr lang="en-GB" sz="900">
                          <a:solidFill>
                            <a:schemeClr val="dk1"/>
                          </a:solidFill>
                          <a:latin typeface="Comic Sans MS"/>
                          <a:ea typeface="Comic Sans MS"/>
                          <a:cs typeface="Comic Sans MS"/>
                          <a:sym typeface="Comic Sans MS"/>
                        </a:rPr>
                        <a:t>Quota Sampling </a:t>
                      </a:r>
                      <a:endParaRPr sz="9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p>
                      <a:pPr marL="0" lvl="0" indent="0" algn="l" rtl="0">
                        <a:spcBef>
                          <a:spcPts val="0"/>
                        </a:spcBef>
                        <a:spcAft>
                          <a:spcPts val="0"/>
                        </a:spcAft>
                        <a:buNone/>
                      </a:pPr>
                      <a:endParaRPr sz="900">
                        <a:solidFill>
                          <a:schemeClr val="dk1"/>
                        </a:solidFill>
                        <a:latin typeface="Comic Sans MS"/>
                        <a:ea typeface="Comic Sans MS"/>
                        <a:cs typeface="Comic Sans MS"/>
                        <a:sym typeface="Comic Sans MS"/>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GB" sz="900">
                          <a:solidFill>
                            <a:schemeClr val="dk1"/>
                          </a:solidFill>
                          <a:latin typeface="Comic Sans MS"/>
                          <a:ea typeface="Comic Sans MS"/>
                          <a:cs typeface="Comic Sans MS"/>
                          <a:sym typeface="Comic Sans MS"/>
                        </a:rPr>
                        <a:t>Often used by market researchers who interview people on the street. Each interviewer has to interview an exact quota of people and then they stop immediately. For example, they may need 30 mothers.</a:t>
                      </a:r>
                      <a:endParaRPr sz="900">
                        <a:solidFill>
                          <a:schemeClr val="dk1"/>
                        </a:solidFill>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0"/>
                        </a:spcAft>
                        <a:buNone/>
                      </a:pPr>
                      <a:r>
                        <a:rPr lang="en-GB" sz="900">
                          <a:solidFill>
                            <a:srgbClr val="282828"/>
                          </a:solidFill>
                          <a:highlight>
                            <a:srgbClr val="FFFFFF"/>
                          </a:highlight>
                          <a:latin typeface="Comic Sans MS"/>
                          <a:ea typeface="Comic Sans MS"/>
                          <a:cs typeface="Comic Sans MS"/>
                          <a:sym typeface="Comic Sans MS"/>
                        </a:rPr>
                        <a:t>It is easier to get a sample of subjects with particular characteristics. </a:t>
                      </a:r>
                      <a:endParaRPr sz="900">
                        <a:solidFill>
                          <a:srgbClr val="282828"/>
                        </a:solidFill>
                        <a:highlight>
                          <a:srgbClr val="FFFFFF"/>
                        </a:highlight>
                        <a:latin typeface="Comic Sans MS"/>
                        <a:ea typeface="Comic Sans MS"/>
                        <a:cs typeface="Comic Sans MS"/>
                        <a:sym typeface="Comic Sans MS"/>
                      </a:endParaRPr>
                    </a:p>
                    <a:p>
                      <a:pPr marL="0" lvl="0" indent="0" algn="l" rtl="0">
                        <a:lnSpc>
                          <a:spcPct val="115000"/>
                        </a:lnSpc>
                        <a:spcBef>
                          <a:spcPts val="900"/>
                        </a:spcBef>
                        <a:spcAft>
                          <a:spcPts val="0"/>
                        </a:spcAft>
                        <a:buNone/>
                      </a:pPr>
                      <a:endParaRPr sz="900">
                        <a:solidFill>
                          <a:srgbClr val="282828"/>
                        </a:solidFill>
                        <a:highlight>
                          <a:srgbClr val="FFFFFF"/>
                        </a:highlight>
                        <a:latin typeface="Comic Sans MS"/>
                        <a:ea typeface="Comic Sans MS"/>
                        <a:cs typeface="Comic Sans MS"/>
                        <a:sym typeface="Comic Sans MS"/>
                      </a:endParaRPr>
                    </a:p>
                    <a:p>
                      <a:pPr marL="0" lvl="0" indent="0" algn="l" rtl="0">
                        <a:spcBef>
                          <a:spcPts val="900"/>
                        </a:spcBef>
                        <a:spcAft>
                          <a:spcPts val="0"/>
                        </a:spcAft>
                        <a:buNone/>
                      </a:pPr>
                      <a:endParaRPr sz="900">
                        <a:solidFill>
                          <a:schemeClr val="dk1"/>
                        </a:solidFill>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0"/>
                        </a:spcAft>
                        <a:buNone/>
                      </a:pPr>
                      <a:r>
                        <a:rPr lang="en-GB" sz="900">
                          <a:solidFill>
                            <a:srgbClr val="282828"/>
                          </a:solidFill>
                          <a:highlight>
                            <a:srgbClr val="FFFFFF"/>
                          </a:highlight>
                          <a:latin typeface="Comic Sans MS"/>
                          <a:ea typeface="Comic Sans MS"/>
                          <a:cs typeface="Comic Sans MS"/>
                          <a:sym typeface="Comic Sans MS"/>
                        </a:rPr>
                        <a:t>Because this method involves non-random sample selection, samples can be biased, making the data less reliable.</a:t>
                      </a:r>
                      <a:endParaRPr sz="900">
                        <a:solidFill>
                          <a:srgbClr val="282828"/>
                        </a:solidFill>
                        <a:highlight>
                          <a:srgbClr val="FFFFFF"/>
                        </a:highlight>
                        <a:latin typeface="Comic Sans MS"/>
                        <a:ea typeface="Comic Sans MS"/>
                        <a:cs typeface="Comic Sans MS"/>
                        <a:sym typeface="Comic Sans MS"/>
                      </a:endParaRPr>
                    </a:p>
                    <a:p>
                      <a:pPr marL="0" lvl="0" indent="0" algn="l" rtl="0">
                        <a:lnSpc>
                          <a:spcPct val="115000"/>
                        </a:lnSpc>
                        <a:spcBef>
                          <a:spcPts val="900"/>
                        </a:spcBef>
                        <a:spcAft>
                          <a:spcPts val="900"/>
                        </a:spcAft>
                        <a:buNone/>
                      </a:pPr>
                      <a:r>
                        <a:rPr lang="en-GB" sz="900">
                          <a:solidFill>
                            <a:srgbClr val="282828"/>
                          </a:solidFill>
                          <a:highlight>
                            <a:srgbClr val="FFFFFF"/>
                          </a:highlight>
                          <a:latin typeface="Comic Sans MS"/>
                          <a:ea typeface="Comic Sans MS"/>
                          <a:cs typeface="Comic Sans MS"/>
                          <a:sym typeface="Comic Sans MS"/>
                        </a:rPr>
                        <a:t>While this sampling method can be very representative of the quota-defining characteristics, other important characteristics may not be represented in the final sample group.</a:t>
                      </a:r>
                      <a:endParaRPr sz="900">
                        <a:solidFill>
                          <a:srgbClr val="282828"/>
                        </a:solidFill>
                        <a:highlight>
                          <a:srgbClr val="FFFFFF"/>
                        </a:highlight>
                        <a:latin typeface="Comic Sans MS"/>
                        <a:ea typeface="Comic Sans MS"/>
                        <a:cs typeface="Comic Sans MS"/>
                        <a:sym typeface="Comic Sans MS"/>
                      </a:endParaRPr>
                    </a:p>
                  </a:txBody>
                  <a:tcPr marL="91425" marR="91425" marT="91425" marB="91425"/>
                </a:tc>
                <a:extLst>
                  <a:ext uri="{0D108BD9-81ED-4DB2-BD59-A6C34878D82A}">
                    <a16:rowId xmlns:a16="http://schemas.microsoft.com/office/drawing/2014/main" val="10001"/>
                  </a:ext>
                </a:extLst>
              </a:tr>
              <a:tr h="1175050">
                <a:tc>
                  <a:txBody>
                    <a:bodyPr/>
                    <a:lstStyle/>
                    <a:p>
                      <a:pPr marL="0" lvl="0" indent="0" algn="l" rtl="0">
                        <a:spcBef>
                          <a:spcPts val="0"/>
                        </a:spcBef>
                        <a:spcAft>
                          <a:spcPts val="0"/>
                        </a:spcAft>
                        <a:buNone/>
                      </a:pPr>
                      <a:r>
                        <a:rPr lang="en-GB" sz="900">
                          <a:latin typeface="Comic Sans MS"/>
                          <a:ea typeface="Comic Sans MS"/>
                          <a:cs typeface="Comic Sans MS"/>
                          <a:sym typeface="Comic Sans MS"/>
                        </a:rPr>
                        <a:t>Snowball Sampling </a:t>
                      </a: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txBody>
                  <a:tcPr marL="91425" marR="91425" marT="91425" marB="91425"/>
                </a:tc>
                <a:tc>
                  <a:txBody>
                    <a:bodyPr/>
                    <a:lstStyle/>
                    <a:p>
                      <a:pPr marL="0" lvl="0" indent="0" algn="l" rtl="0">
                        <a:spcBef>
                          <a:spcPts val="0"/>
                        </a:spcBef>
                        <a:spcAft>
                          <a:spcPts val="0"/>
                        </a:spcAft>
                        <a:buNone/>
                      </a:pPr>
                      <a:r>
                        <a:rPr lang="en-GB" sz="900">
                          <a:solidFill>
                            <a:schemeClr val="dk1"/>
                          </a:solidFill>
                          <a:latin typeface="Comic Sans MS"/>
                          <a:ea typeface="Comic Sans MS"/>
                          <a:cs typeface="Comic Sans MS"/>
                          <a:sym typeface="Comic Sans MS"/>
                        </a:rPr>
                        <a:t>Participants are selected from an initial contact who puts the researcher in touch with other possible participants.</a:t>
                      </a:r>
                      <a:endParaRPr sz="900">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0"/>
                        </a:spcAft>
                        <a:buNone/>
                      </a:pPr>
                      <a:r>
                        <a:rPr lang="en-GB" sz="900">
                          <a:solidFill>
                            <a:srgbClr val="1F2937"/>
                          </a:solidFill>
                          <a:highlight>
                            <a:srgbClr val="FFFFFF"/>
                          </a:highlight>
                          <a:latin typeface="Comic Sans MS"/>
                          <a:ea typeface="Comic Sans MS"/>
                          <a:cs typeface="Comic Sans MS"/>
                          <a:sym typeface="Comic Sans MS"/>
                        </a:rPr>
                        <a:t>Useful for researching hard to contact groups (i.e. gangs)</a:t>
                      </a:r>
                      <a:endParaRPr sz="900">
                        <a:solidFill>
                          <a:srgbClr val="1F2937"/>
                        </a:solidFill>
                        <a:highlight>
                          <a:srgbClr val="FFFFFF"/>
                        </a:highlight>
                        <a:latin typeface="Comic Sans MS"/>
                        <a:ea typeface="Comic Sans MS"/>
                        <a:cs typeface="Comic Sans MS"/>
                        <a:sym typeface="Comic Sans MS"/>
                      </a:endParaRPr>
                    </a:p>
                    <a:p>
                      <a:pPr marL="0" lvl="0" indent="0" algn="l" rtl="0">
                        <a:spcBef>
                          <a:spcPts val="90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p>
                      <a:pPr marL="0" lvl="0" indent="0" algn="l" rtl="0">
                        <a:spcBef>
                          <a:spcPts val="0"/>
                        </a:spcBef>
                        <a:spcAft>
                          <a:spcPts val="0"/>
                        </a:spcAft>
                        <a:buNone/>
                      </a:pPr>
                      <a:endParaRPr sz="900">
                        <a:latin typeface="Comic Sans MS"/>
                        <a:ea typeface="Comic Sans MS"/>
                        <a:cs typeface="Comic Sans MS"/>
                        <a:sym typeface="Comic Sans MS"/>
                      </a:endParaRPr>
                    </a:p>
                  </a:txBody>
                  <a:tcPr marL="91425" marR="91425" marT="91425" marB="91425"/>
                </a:tc>
                <a:tc>
                  <a:txBody>
                    <a:bodyPr/>
                    <a:lstStyle/>
                    <a:p>
                      <a:pPr marL="0" lvl="0" indent="0" algn="l" rtl="0">
                        <a:lnSpc>
                          <a:spcPct val="115000"/>
                        </a:lnSpc>
                        <a:spcBef>
                          <a:spcPts val="0"/>
                        </a:spcBef>
                        <a:spcAft>
                          <a:spcPts val="900"/>
                        </a:spcAft>
                        <a:buNone/>
                      </a:pPr>
                      <a:r>
                        <a:rPr lang="en-GB" sz="900">
                          <a:solidFill>
                            <a:srgbClr val="1F2937"/>
                          </a:solidFill>
                          <a:highlight>
                            <a:srgbClr val="FFFFFF"/>
                          </a:highlight>
                          <a:latin typeface="Comic Sans MS"/>
                          <a:ea typeface="Comic Sans MS"/>
                          <a:cs typeface="Comic Sans MS"/>
                          <a:sym typeface="Comic Sans MS"/>
                        </a:rPr>
                        <a:t>It is very time consuming, so only small samples are used and the results are not generalisable. </a:t>
                      </a:r>
                      <a:endParaRPr sz="900">
                        <a:latin typeface="Comic Sans MS"/>
                        <a:ea typeface="Comic Sans MS"/>
                        <a:cs typeface="Comic Sans MS"/>
                        <a:sym typeface="Comic Sans MS"/>
                      </a:endParaRPr>
                    </a:p>
                  </a:txBody>
                  <a:tcPr marL="91425" marR="91425" marT="91425" marB="91425"/>
                </a:tc>
                <a:extLst>
                  <a:ext uri="{0D108BD9-81ED-4DB2-BD59-A6C34878D82A}">
                    <a16:rowId xmlns:a16="http://schemas.microsoft.com/office/drawing/2014/main" val="10002"/>
                  </a:ext>
                </a:extLst>
              </a:tr>
            </a:tbl>
          </a:graphicData>
        </a:graphic>
      </p:graphicFrame>
      <p:pic>
        <p:nvPicPr>
          <p:cNvPr id="88" name="Google Shape;88;p18"/>
          <p:cNvPicPr preferRelativeResize="0"/>
          <p:nvPr/>
        </p:nvPicPr>
        <p:blipFill>
          <a:blip r:embed="rId3">
            <a:alphaModFix/>
          </a:blip>
          <a:stretch>
            <a:fillRect/>
          </a:stretch>
        </p:blipFill>
        <p:spPr>
          <a:xfrm>
            <a:off x="389700" y="1433825"/>
            <a:ext cx="1619250" cy="828675"/>
          </a:xfrm>
          <a:prstGeom prst="rect">
            <a:avLst/>
          </a:prstGeom>
          <a:noFill/>
          <a:ln>
            <a:noFill/>
          </a:ln>
        </p:spPr>
      </p:pic>
      <p:pic>
        <p:nvPicPr>
          <p:cNvPr id="89" name="Google Shape;89;p18"/>
          <p:cNvPicPr preferRelativeResize="0"/>
          <p:nvPr/>
        </p:nvPicPr>
        <p:blipFill>
          <a:blip r:embed="rId4">
            <a:alphaModFix/>
          </a:blip>
          <a:stretch>
            <a:fillRect/>
          </a:stretch>
        </p:blipFill>
        <p:spPr>
          <a:xfrm>
            <a:off x="463000" y="3298375"/>
            <a:ext cx="1619250" cy="1028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p:nvPr/>
        </p:nvSpPr>
        <p:spPr>
          <a:xfrm>
            <a:off x="1780650" y="124225"/>
            <a:ext cx="5582700" cy="4575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Qualitative and Quantitative Data</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95" name="Google Shape;95;p19"/>
          <p:cNvSpPr/>
          <p:nvPr/>
        </p:nvSpPr>
        <p:spPr>
          <a:xfrm>
            <a:off x="220800" y="1302300"/>
            <a:ext cx="8702400" cy="25389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200">
                <a:latin typeface="Comic Sans MS"/>
                <a:ea typeface="Comic Sans MS"/>
                <a:cs typeface="Comic Sans MS"/>
                <a:sym typeface="Comic Sans MS"/>
              </a:rPr>
              <a:t>Quantitative research is collected in number form to find out how many or how often. It is often presented in graph or chart form. These types of research methods produce reliable data. </a:t>
            </a:r>
            <a:endParaRPr sz="1200">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endParaRPr sz="1200">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sz="1200">
                <a:latin typeface="Comic Sans MS"/>
                <a:ea typeface="Comic Sans MS"/>
                <a:cs typeface="Comic Sans MS"/>
                <a:sym typeface="Comic Sans MS"/>
              </a:rPr>
              <a:t>Qualitative research is collected in a visual or verbal form for opinions and the question ‘why?’. These types of research methods produce valid data. </a:t>
            </a:r>
            <a:endParaRPr sz="1200">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endParaRPr sz="1200">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sz="1200">
                <a:latin typeface="Comic Sans MS"/>
                <a:ea typeface="Comic Sans MS"/>
                <a:cs typeface="Comic Sans MS"/>
                <a:sym typeface="Comic Sans MS"/>
              </a:rPr>
              <a:t>Primary data is information which is not present before the research began. The researcher collects the information first-hand, using different methods, e.g. questionnaires, interviews, observations.</a:t>
            </a:r>
            <a:endParaRPr sz="1200">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endParaRPr sz="1200">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sz="1200">
                <a:latin typeface="Comic Sans MS"/>
                <a:ea typeface="Comic Sans MS"/>
                <a:cs typeface="Comic Sans MS"/>
                <a:sym typeface="Comic Sans MS"/>
              </a:rPr>
              <a:t>Secondary data is when the researcher may use information and data that already exists. For example, books, research from other sociologists, diaries and official statistics. </a:t>
            </a:r>
            <a:endParaRPr sz="1200">
              <a:latin typeface="Comic Sans MS"/>
              <a:ea typeface="Comic Sans MS"/>
              <a:cs typeface="Comic Sans MS"/>
              <a:sym typeface="Comic Sans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p:nvPr/>
        </p:nvSpPr>
        <p:spPr>
          <a:xfrm>
            <a:off x="1780650" y="124225"/>
            <a:ext cx="5582700" cy="4575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Qualitative and Quantitative Data</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01" name="Google Shape;101;p20"/>
          <p:cNvSpPr/>
          <p:nvPr/>
        </p:nvSpPr>
        <p:spPr>
          <a:xfrm>
            <a:off x="220800" y="735950"/>
            <a:ext cx="8702400" cy="41208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200"/>
              <a:buFont typeface="Arial"/>
              <a:buNone/>
            </a:pPr>
            <a:r>
              <a:rPr lang="en-GB" sz="1100" b="1">
                <a:latin typeface="Comic Sans MS"/>
                <a:ea typeface="Comic Sans MS"/>
                <a:cs typeface="Comic Sans MS"/>
                <a:sym typeface="Comic Sans MS"/>
              </a:rPr>
              <a:t>Primary Quantitative Research </a:t>
            </a:r>
            <a:endParaRPr sz="1100" b="1">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r>
              <a:rPr lang="en-GB" sz="1100">
                <a:latin typeface="Comic Sans MS"/>
                <a:ea typeface="Comic Sans MS"/>
                <a:cs typeface="Comic Sans MS"/>
                <a:sym typeface="Comic Sans MS"/>
              </a:rPr>
              <a:t>This is the preferred method of structural sociologists, such as functionalists, Marxists and some feminists. It is used to find out how many times something happens and is usually on a large sample of people, so researchers can generalise the results. </a:t>
            </a:r>
            <a:endParaRPr sz="1100">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r>
              <a:rPr lang="en-GB" sz="1100">
                <a:latin typeface="Comic Sans MS"/>
                <a:ea typeface="Comic Sans MS"/>
                <a:cs typeface="Comic Sans MS"/>
                <a:sym typeface="Comic Sans MS"/>
              </a:rPr>
              <a:t>Research methods include; closed question questionnaires, structured interviews, experiments, some content analysis and some non-participant observation. </a:t>
            </a:r>
            <a:endParaRPr sz="1100">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r>
              <a:rPr lang="en-GB" sz="1100">
                <a:latin typeface="Comic Sans MS"/>
                <a:ea typeface="Comic Sans MS"/>
                <a:cs typeface="Comic Sans MS"/>
                <a:sym typeface="Comic Sans MS"/>
              </a:rPr>
              <a:t>The data produced is in numerical form, which can be statistically analysed and presented in charts, graphs or tables. </a:t>
            </a:r>
            <a:endParaRPr sz="1100">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endParaRPr sz="1100">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sz="1100" b="1">
                <a:latin typeface="Comic Sans MS"/>
                <a:ea typeface="Comic Sans MS"/>
                <a:cs typeface="Comic Sans MS"/>
                <a:sym typeface="Comic Sans MS"/>
              </a:rPr>
              <a:t>Primary Qualitative Research </a:t>
            </a:r>
            <a:endParaRPr sz="1100" b="1">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r>
              <a:rPr lang="en-GB" sz="1100">
                <a:latin typeface="Comic Sans MS"/>
                <a:ea typeface="Comic Sans MS"/>
                <a:cs typeface="Comic Sans MS"/>
                <a:sym typeface="Comic Sans MS"/>
              </a:rPr>
              <a:t>This is the preferred method of interactionist sociologists. It is used to find out people’s experiences, feelings and opinions. Therefore, it is subjective. </a:t>
            </a:r>
            <a:endParaRPr sz="1100">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r>
              <a:rPr lang="en-GB" sz="1100">
                <a:latin typeface="Comic Sans MS"/>
                <a:ea typeface="Comic Sans MS"/>
                <a:cs typeface="Comic Sans MS"/>
                <a:sym typeface="Comic Sans MS"/>
              </a:rPr>
              <a:t>Research methods used are, open question questionnaires, unstructured interviews, participant observation. The data is not collected as statistical data and would not be transferred to graphs or tables. </a:t>
            </a:r>
            <a:endParaRPr sz="1100">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endParaRPr sz="1100">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sz="1100" b="1">
                <a:latin typeface="Comic Sans MS"/>
                <a:ea typeface="Comic Sans MS"/>
                <a:cs typeface="Comic Sans MS"/>
                <a:sym typeface="Comic Sans MS"/>
              </a:rPr>
              <a:t>Secondary Quantitative Research </a:t>
            </a:r>
            <a:endParaRPr sz="1100" b="1">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r>
              <a:rPr lang="en-GB" sz="1100">
                <a:latin typeface="Comic Sans MS"/>
                <a:ea typeface="Comic Sans MS"/>
                <a:cs typeface="Comic Sans MS"/>
                <a:sym typeface="Comic Sans MS"/>
              </a:rPr>
              <a:t>Shows how many times something happens and results are shown in numerical form, (easy analysis and easily presented in graphs or tables). The government, who have access to this information and pay a lot of money for its collection, produces official statistics. This data is often used to create social policy which can lead to new laws. Sources include crime statistics, census data, education statistics and employment statistics. </a:t>
            </a:r>
            <a:endParaRPr sz="1100">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endParaRPr sz="1100">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200"/>
              <a:buFont typeface="Arial"/>
              <a:buNone/>
            </a:pPr>
            <a:r>
              <a:rPr lang="en-GB" sz="1100" b="1">
                <a:latin typeface="Comic Sans MS"/>
                <a:ea typeface="Comic Sans MS"/>
                <a:cs typeface="Comic Sans MS"/>
                <a:sym typeface="Comic Sans MS"/>
              </a:rPr>
              <a:t>Secondary Qualitative Research </a:t>
            </a:r>
            <a:endParaRPr sz="1100" b="1">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200"/>
              <a:buFont typeface="Arial"/>
              <a:buNone/>
            </a:pPr>
            <a:r>
              <a:rPr lang="en-GB" sz="1100">
                <a:latin typeface="Comic Sans MS"/>
                <a:ea typeface="Comic Sans MS"/>
                <a:cs typeface="Comic Sans MS"/>
                <a:sym typeface="Comic Sans MS"/>
              </a:rPr>
              <a:t>Not interested in how many times or how much but wants to know why and looks at people’s feelings  and views. It is often done on a small sample, looking at a few people’s experiences. There is no need to generalise. This can come from a number of sources: the media, other sociologists, diaries, letters, historical documents, photos etc. </a:t>
            </a:r>
            <a:endParaRPr sz="1100">
              <a:latin typeface="Comic Sans MS"/>
              <a:ea typeface="Comic Sans MS"/>
              <a:cs typeface="Comic Sans MS"/>
              <a:sym typeface="Comic Sans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1"/>
          <p:cNvSpPr/>
          <p:nvPr/>
        </p:nvSpPr>
        <p:spPr>
          <a:xfrm>
            <a:off x="1780650" y="124225"/>
            <a:ext cx="5582700" cy="457500"/>
          </a:xfrm>
          <a:prstGeom prst="rect">
            <a:avLst/>
          </a:prstGeom>
          <a:solidFill>
            <a:srgbClr val="EAD1D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a:p>
            <a:pPr marL="0" marR="0" lvl="0" indent="0" algn="ctr" rtl="0">
              <a:lnSpc>
                <a:spcPct val="100000"/>
              </a:lnSpc>
              <a:spcBef>
                <a:spcPts val="0"/>
              </a:spcBef>
              <a:spcAft>
                <a:spcPts val="0"/>
              </a:spcAft>
              <a:buClr>
                <a:srgbClr val="000000"/>
              </a:buClr>
              <a:buSzPts val="1500"/>
              <a:buFont typeface="Arial"/>
              <a:buNone/>
            </a:pPr>
            <a:r>
              <a:rPr lang="en-GB" sz="1500" b="1" u="sng">
                <a:latin typeface="Comic Sans MS"/>
                <a:ea typeface="Comic Sans MS"/>
                <a:cs typeface="Comic Sans MS"/>
                <a:sym typeface="Comic Sans MS"/>
              </a:rPr>
              <a:t>Qualitative and Quantitative Data</a:t>
            </a:r>
            <a:endParaRPr sz="1500" b="1" i="0" u="sng" strike="noStrike" cap="none">
              <a:solidFill>
                <a:srgbClr val="000000"/>
              </a:solidFill>
              <a:latin typeface="Comic Sans MS"/>
              <a:ea typeface="Comic Sans MS"/>
              <a:cs typeface="Comic Sans MS"/>
              <a:sym typeface="Comic Sans MS"/>
            </a:endParaRPr>
          </a:p>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omic Sans MS"/>
              <a:ea typeface="Comic Sans MS"/>
              <a:cs typeface="Comic Sans MS"/>
              <a:sym typeface="Comic Sans MS"/>
            </a:endParaRPr>
          </a:p>
        </p:txBody>
      </p:sp>
      <p:sp>
        <p:nvSpPr>
          <p:cNvPr id="107" name="Google Shape;107;p21"/>
          <p:cNvSpPr txBox="1"/>
          <p:nvPr/>
        </p:nvSpPr>
        <p:spPr>
          <a:xfrm>
            <a:off x="159800" y="847400"/>
            <a:ext cx="2731200" cy="33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chemeClr val="dk1"/>
                </a:solidFill>
                <a:latin typeface="Comic Sans MS"/>
                <a:ea typeface="Comic Sans MS"/>
                <a:cs typeface="Comic Sans MS"/>
                <a:sym typeface="Comic Sans MS"/>
              </a:rPr>
              <a:t>Evaluation of Primary Research </a:t>
            </a:r>
            <a:endParaRPr sz="1200" b="1">
              <a:solidFill>
                <a:schemeClr val="dk1"/>
              </a:solidFill>
              <a:latin typeface="Comic Sans MS"/>
              <a:ea typeface="Comic Sans MS"/>
              <a:cs typeface="Comic Sans MS"/>
              <a:sym typeface="Comic Sans MS"/>
            </a:endParaRPr>
          </a:p>
        </p:txBody>
      </p:sp>
      <p:graphicFrame>
        <p:nvGraphicFramePr>
          <p:cNvPr id="108" name="Google Shape;108;p21"/>
          <p:cNvGraphicFramePr/>
          <p:nvPr/>
        </p:nvGraphicFramePr>
        <p:xfrm>
          <a:off x="248050" y="1293525"/>
          <a:ext cx="8716850" cy="1501505"/>
        </p:xfrm>
        <a:graphic>
          <a:graphicData uri="http://schemas.openxmlformats.org/drawingml/2006/table">
            <a:tbl>
              <a:tblPr>
                <a:noFill/>
                <a:tableStyleId>{E8815CC7-DF07-4C9C-8AEE-3F257B70FC4D}</a:tableStyleId>
              </a:tblPr>
              <a:tblGrid>
                <a:gridCol w="4358425">
                  <a:extLst>
                    <a:ext uri="{9D8B030D-6E8A-4147-A177-3AD203B41FA5}">
                      <a16:colId xmlns:a16="http://schemas.microsoft.com/office/drawing/2014/main" val="20000"/>
                    </a:ext>
                  </a:extLst>
                </a:gridCol>
                <a:gridCol w="4358425">
                  <a:extLst>
                    <a:ext uri="{9D8B030D-6E8A-4147-A177-3AD203B41FA5}">
                      <a16:colId xmlns:a16="http://schemas.microsoft.com/office/drawing/2014/main" val="20001"/>
                    </a:ext>
                  </a:extLst>
                </a:gridCol>
              </a:tblGrid>
              <a:tr h="338025">
                <a:tc>
                  <a:txBody>
                    <a:bodyPr/>
                    <a:lstStyle/>
                    <a:p>
                      <a:pPr marL="0" lvl="0" indent="0" algn="ctr" rtl="0">
                        <a:spcBef>
                          <a:spcPts val="0"/>
                        </a:spcBef>
                        <a:spcAft>
                          <a:spcPts val="0"/>
                        </a:spcAft>
                        <a:buNone/>
                      </a:pPr>
                      <a:r>
                        <a:rPr lang="en-GB" sz="1200" b="1">
                          <a:latin typeface="Comic Sans MS"/>
                          <a:ea typeface="Comic Sans MS"/>
                          <a:cs typeface="Comic Sans MS"/>
                          <a:sym typeface="Comic Sans MS"/>
                        </a:rPr>
                        <a:t>Strengths </a:t>
                      </a: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GB" sz="1200" b="1">
                          <a:latin typeface="Comic Sans MS"/>
                          <a:ea typeface="Comic Sans MS"/>
                          <a:cs typeface="Comic Sans MS"/>
                          <a:sym typeface="Comic Sans MS"/>
                        </a:rPr>
                        <a:t>Weaknesses</a:t>
                      </a: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1135775">
                <a:tc>
                  <a:txBody>
                    <a:bodyPr/>
                    <a:lstStyle/>
                    <a:p>
                      <a:pPr marL="457200" lvl="0" indent="-304800" algn="l" rtl="0">
                        <a:spcBef>
                          <a:spcPts val="0"/>
                        </a:spcBef>
                        <a:spcAft>
                          <a:spcPts val="0"/>
                        </a:spcAft>
                        <a:buSzPts val="1200"/>
                        <a:buFont typeface="Comic Sans MS"/>
                        <a:buChar char="●"/>
                      </a:pPr>
                      <a:r>
                        <a:rPr lang="en-GB" sz="1200">
                          <a:latin typeface="Comic Sans MS"/>
                          <a:ea typeface="Comic Sans MS"/>
                          <a:cs typeface="Comic Sans MS"/>
                          <a:sym typeface="Comic Sans MS"/>
                        </a:rPr>
                        <a:t>Valid as is collected by the researcher themselves</a:t>
                      </a:r>
                      <a:endParaRPr sz="1200">
                        <a:latin typeface="Comic Sans MS"/>
                        <a:ea typeface="Comic Sans MS"/>
                        <a:cs typeface="Comic Sans MS"/>
                        <a:sym typeface="Comic Sans MS"/>
                      </a:endParaRPr>
                    </a:p>
                    <a:p>
                      <a:pPr marL="457200" lvl="0" indent="-304800" algn="l" rtl="0">
                        <a:spcBef>
                          <a:spcPts val="0"/>
                        </a:spcBef>
                        <a:spcAft>
                          <a:spcPts val="0"/>
                        </a:spcAft>
                        <a:buSzPts val="1200"/>
                        <a:buFont typeface="Comic Sans MS"/>
                        <a:buChar char="●"/>
                      </a:pPr>
                      <a:r>
                        <a:rPr lang="en-GB" sz="1200">
                          <a:latin typeface="Comic Sans MS"/>
                          <a:ea typeface="Comic Sans MS"/>
                          <a:cs typeface="Comic Sans MS"/>
                          <a:sym typeface="Comic Sans MS"/>
                        </a:rPr>
                        <a:t>Directly answers the research question </a:t>
                      </a:r>
                      <a:endParaRPr sz="1200">
                        <a:latin typeface="Comic Sans MS"/>
                        <a:ea typeface="Comic Sans MS"/>
                        <a:cs typeface="Comic Sans MS"/>
                        <a:sym typeface="Comic Sans MS"/>
                      </a:endParaRPr>
                    </a:p>
                    <a:p>
                      <a:pPr marL="0" lvl="0" indent="0" algn="l" rtl="0">
                        <a:spcBef>
                          <a:spcPts val="0"/>
                        </a:spcBef>
                        <a:spcAft>
                          <a:spcPts val="0"/>
                        </a:spcAft>
                        <a:buNone/>
                      </a:pP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tc>
                  <a:txBody>
                    <a:bodyPr/>
                    <a:lstStyle/>
                    <a:p>
                      <a:pPr marL="457200" lvl="0" indent="-304800" algn="l" rtl="0">
                        <a:spcBef>
                          <a:spcPts val="0"/>
                        </a:spcBef>
                        <a:spcAft>
                          <a:spcPts val="0"/>
                        </a:spcAft>
                        <a:buSzPts val="1200"/>
                        <a:buFont typeface="Comic Sans MS"/>
                        <a:buChar char="●"/>
                      </a:pPr>
                      <a:r>
                        <a:rPr lang="en-GB" sz="1200">
                          <a:latin typeface="Comic Sans MS"/>
                          <a:ea typeface="Comic Sans MS"/>
                          <a:cs typeface="Comic Sans MS"/>
                          <a:sym typeface="Comic Sans MS"/>
                        </a:rPr>
                        <a:t>Time consuming </a:t>
                      </a:r>
                      <a:endParaRPr sz="1200">
                        <a:latin typeface="Comic Sans MS"/>
                        <a:ea typeface="Comic Sans MS"/>
                        <a:cs typeface="Comic Sans MS"/>
                        <a:sym typeface="Comic Sans MS"/>
                      </a:endParaRPr>
                    </a:p>
                    <a:p>
                      <a:pPr marL="457200" lvl="0" indent="-304800" algn="l" rtl="0">
                        <a:spcBef>
                          <a:spcPts val="0"/>
                        </a:spcBef>
                        <a:spcAft>
                          <a:spcPts val="0"/>
                        </a:spcAft>
                        <a:buSzPts val="1200"/>
                        <a:buFont typeface="Comic Sans MS"/>
                        <a:buChar char="●"/>
                      </a:pPr>
                      <a:r>
                        <a:rPr lang="en-GB" sz="1200">
                          <a:latin typeface="Comic Sans MS"/>
                          <a:ea typeface="Comic Sans MS"/>
                          <a:cs typeface="Comic Sans MS"/>
                          <a:sym typeface="Comic Sans MS"/>
                        </a:rPr>
                        <a:t>Can be costly </a:t>
                      </a:r>
                      <a:endParaRPr sz="1200">
                        <a:latin typeface="Comic Sans MS"/>
                        <a:ea typeface="Comic Sans MS"/>
                        <a:cs typeface="Comic Sans MS"/>
                        <a:sym typeface="Comic Sans MS"/>
                      </a:endParaRPr>
                    </a:p>
                    <a:p>
                      <a:pPr marL="457200" lvl="0" indent="-304800" algn="l" rtl="0">
                        <a:spcBef>
                          <a:spcPts val="0"/>
                        </a:spcBef>
                        <a:spcAft>
                          <a:spcPts val="0"/>
                        </a:spcAft>
                        <a:buSzPts val="1200"/>
                        <a:buFont typeface="Comic Sans MS"/>
                        <a:buChar char="●"/>
                      </a:pPr>
                      <a:r>
                        <a:rPr lang="en-GB" sz="1200">
                          <a:latin typeface="Comic Sans MS"/>
                          <a:ea typeface="Comic Sans MS"/>
                          <a:cs typeface="Comic Sans MS"/>
                          <a:sym typeface="Comic Sans MS"/>
                        </a:rPr>
                        <a:t>An experienced person is needed to collect and analyse data</a:t>
                      </a:r>
                      <a:endParaRPr sz="1200">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bl>
          </a:graphicData>
        </a:graphic>
      </p:graphicFrame>
      <p:sp>
        <p:nvSpPr>
          <p:cNvPr id="109" name="Google Shape;109;p21"/>
          <p:cNvSpPr txBox="1"/>
          <p:nvPr/>
        </p:nvSpPr>
        <p:spPr>
          <a:xfrm>
            <a:off x="248050" y="2767325"/>
            <a:ext cx="2731200" cy="33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200" b="1">
                <a:solidFill>
                  <a:schemeClr val="dk1"/>
                </a:solidFill>
                <a:latin typeface="Comic Sans MS"/>
                <a:ea typeface="Comic Sans MS"/>
                <a:cs typeface="Comic Sans MS"/>
                <a:sym typeface="Comic Sans MS"/>
              </a:rPr>
              <a:t>Evaluation of Secondary Research </a:t>
            </a:r>
            <a:endParaRPr sz="1200" b="1">
              <a:solidFill>
                <a:schemeClr val="dk1"/>
              </a:solidFill>
              <a:latin typeface="Comic Sans MS"/>
              <a:ea typeface="Comic Sans MS"/>
              <a:cs typeface="Comic Sans MS"/>
              <a:sym typeface="Comic Sans MS"/>
            </a:endParaRPr>
          </a:p>
        </p:txBody>
      </p:sp>
      <p:graphicFrame>
        <p:nvGraphicFramePr>
          <p:cNvPr id="110" name="Google Shape;110;p21"/>
          <p:cNvGraphicFramePr/>
          <p:nvPr/>
        </p:nvGraphicFramePr>
        <p:xfrm>
          <a:off x="248050" y="3097325"/>
          <a:ext cx="8716850" cy="1844010"/>
        </p:xfrm>
        <a:graphic>
          <a:graphicData uri="http://schemas.openxmlformats.org/drawingml/2006/table">
            <a:tbl>
              <a:tblPr>
                <a:noFill/>
                <a:tableStyleId>{E8815CC7-DF07-4C9C-8AEE-3F257B70FC4D}</a:tableStyleId>
              </a:tblPr>
              <a:tblGrid>
                <a:gridCol w="4358425">
                  <a:extLst>
                    <a:ext uri="{9D8B030D-6E8A-4147-A177-3AD203B41FA5}">
                      <a16:colId xmlns:a16="http://schemas.microsoft.com/office/drawing/2014/main" val="20000"/>
                    </a:ext>
                  </a:extLst>
                </a:gridCol>
                <a:gridCol w="4358425">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GB" sz="1200" b="1">
                          <a:latin typeface="Comic Sans MS"/>
                          <a:ea typeface="Comic Sans MS"/>
                          <a:cs typeface="Comic Sans MS"/>
                          <a:sym typeface="Comic Sans MS"/>
                        </a:rPr>
                        <a:t>Strengths </a:t>
                      </a: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GB" sz="1200" b="1">
                          <a:latin typeface="Comic Sans MS"/>
                          <a:ea typeface="Comic Sans MS"/>
                          <a:cs typeface="Comic Sans MS"/>
                          <a:sym typeface="Comic Sans MS"/>
                        </a:rPr>
                        <a:t>Weaknesses</a:t>
                      </a: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381000">
                <a:tc>
                  <a:txBody>
                    <a:bodyPr/>
                    <a:lstStyle/>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There is a lot of it!! Government collects vast amounts of data </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Official statistics and documents are sometimes the only way of studying the past. </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Official statistics are very useful for making comparisons over time. </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Freely available and easy to access. </a:t>
                      </a:r>
                      <a:endParaRPr sz="1200" b="1">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tc>
                  <a:txBody>
                    <a:bodyPr/>
                    <a:lstStyle/>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Could reflect the biases of those in power (e.g. Government) </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The way things are measured may change over time, making it difficult to make comparisons. </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Documents may not always be authentic </a:t>
                      </a:r>
                      <a:endParaRPr sz="1200">
                        <a:solidFill>
                          <a:schemeClr val="dk1"/>
                        </a:solidFill>
                        <a:latin typeface="Comic Sans MS"/>
                        <a:ea typeface="Comic Sans MS"/>
                        <a:cs typeface="Comic Sans MS"/>
                        <a:sym typeface="Comic Sans MS"/>
                      </a:endParaRPr>
                    </a:p>
                    <a:p>
                      <a:pPr marL="457200" lvl="0" indent="-304800" algn="l" rtl="0">
                        <a:spcBef>
                          <a:spcPts val="0"/>
                        </a:spcBef>
                        <a:spcAft>
                          <a:spcPts val="0"/>
                        </a:spcAft>
                        <a:buClr>
                          <a:schemeClr val="dk1"/>
                        </a:buClr>
                        <a:buSzPts val="1200"/>
                        <a:buFont typeface="Comic Sans MS"/>
                        <a:buChar char="●"/>
                      </a:pPr>
                      <a:r>
                        <a:rPr lang="en-GB" sz="1200">
                          <a:solidFill>
                            <a:schemeClr val="dk1"/>
                          </a:solidFill>
                          <a:latin typeface="Comic Sans MS"/>
                          <a:ea typeface="Comic Sans MS"/>
                          <a:cs typeface="Comic Sans MS"/>
                          <a:sym typeface="Comic Sans MS"/>
                        </a:rPr>
                        <a:t>Documents may not be representative of the wider population</a:t>
                      </a:r>
                      <a:endParaRPr sz="1200">
                        <a:latin typeface="Comic Sans MS"/>
                        <a:ea typeface="Comic Sans MS"/>
                        <a:cs typeface="Comic Sans MS"/>
                        <a:sym typeface="Comic Sans MS"/>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2"/>
                    </a:solidFill>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5495</Words>
  <Application>Microsoft Office PowerPoint</Application>
  <PresentationFormat>On-screen Show (16:9)</PresentationFormat>
  <Paragraphs>408</Paragraphs>
  <Slides>27</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Comic Sans MS</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Owner</dc:creator>
  <cp:lastModifiedBy>rachael howlett</cp:lastModifiedBy>
  <cp:revision>1</cp:revision>
  <dcterms:modified xsi:type="dcterms:W3CDTF">2025-04-02T20:50:05Z</dcterms:modified>
</cp:coreProperties>
</file>